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77" r:id="rId4"/>
    <p:sldId id="350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9" r:id="rId15"/>
    <p:sldId id="310" r:id="rId16"/>
    <p:sldId id="303" r:id="rId17"/>
    <p:sldId id="304" r:id="rId18"/>
    <p:sldId id="305" r:id="rId19"/>
    <p:sldId id="306" r:id="rId20"/>
    <p:sldId id="307" r:id="rId21"/>
    <p:sldId id="308" r:id="rId22"/>
    <p:sldId id="311" r:id="rId23"/>
    <p:sldId id="312" r:id="rId24"/>
    <p:sldId id="313" r:id="rId25"/>
    <p:sldId id="349" r:id="rId26"/>
    <p:sldId id="314" r:id="rId27"/>
    <p:sldId id="315" r:id="rId28"/>
    <p:sldId id="316" r:id="rId29"/>
    <p:sldId id="317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19" r:id="rId47"/>
    <p:sldId id="322" r:id="rId48"/>
    <p:sldId id="355" r:id="rId49"/>
    <p:sldId id="351" r:id="rId50"/>
    <p:sldId id="323" r:id="rId51"/>
    <p:sldId id="353" r:id="rId52"/>
    <p:sldId id="352" r:id="rId53"/>
    <p:sldId id="324" r:id="rId54"/>
    <p:sldId id="354" r:id="rId55"/>
    <p:sldId id="356" r:id="rId56"/>
    <p:sldId id="357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BD5D1-32CC-468F-87B9-D7DA9B07AD1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813B7F-8479-4BA1-9FC3-B51DE33C433E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Сценарий активации вируса</a:t>
          </a:r>
          <a:endParaRPr lang="ru-RU" dirty="0"/>
        </a:p>
      </dgm:t>
    </dgm:pt>
    <dgm:pt modelId="{299CDAA2-7A9F-4735-B73F-FA5969948B8B}" type="parTrans" cxnId="{56C741BA-844F-46C1-9C86-DD14E2D0E8B6}">
      <dgm:prSet/>
      <dgm:spPr/>
      <dgm:t>
        <a:bodyPr/>
        <a:lstStyle/>
        <a:p>
          <a:endParaRPr lang="ru-RU"/>
        </a:p>
      </dgm:t>
    </dgm:pt>
    <dgm:pt modelId="{B14646C1-30AB-4E75-9E03-381FFCB10DD1}" type="sibTrans" cxnId="{56C741BA-844F-46C1-9C86-DD14E2D0E8B6}">
      <dgm:prSet/>
      <dgm:spPr/>
      <dgm:t>
        <a:bodyPr/>
        <a:lstStyle/>
        <a:p>
          <a:endParaRPr lang="ru-RU"/>
        </a:p>
      </dgm:t>
    </dgm:pt>
    <dgm:pt modelId="{E1DEDE12-DE4C-4FE4-AAB6-9A36516D9EC7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 одном из загрузочных секторов винчестера(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MBR)</a:t>
          </a:r>
          <a:endParaRPr lang="ru-RU" dirty="0"/>
        </a:p>
      </dgm:t>
    </dgm:pt>
    <dgm:pt modelId="{07D58B82-7BDF-4ED5-BB60-1EA8B5AC6BED}" type="parTrans" cxnId="{6438C8C4-80F6-47E9-B606-7DBBB49A5FAC}">
      <dgm:prSet/>
      <dgm:spPr/>
      <dgm:t>
        <a:bodyPr/>
        <a:lstStyle/>
        <a:p>
          <a:endParaRPr lang="ru-RU"/>
        </a:p>
      </dgm:t>
    </dgm:pt>
    <dgm:pt modelId="{3339D3A6-4225-4004-A8DC-0A7D826BA46D}" type="sibTrans" cxnId="{6438C8C4-80F6-47E9-B606-7DBBB49A5FAC}">
      <dgm:prSet/>
      <dgm:spPr/>
      <dgm:t>
        <a:bodyPr/>
        <a:lstStyle/>
        <a:p>
          <a:endParaRPr lang="ru-RU"/>
        </a:p>
      </dgm:t>
    </dgm:pt>
    <dgm:pt modelId="{86CF5B43-1AF6-4AFC-8D34-82EA398AEADA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 загрузочном секторе дискеты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(BR)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/>
        </a:p>
      </dgm:t>
    </dgm:pt>
    <dgm:pt modelId="{0CDFC1C4-9A4B-4B41-8E8F-C05EE3E5D1A7}" type="parTrans" cxnId="{0445E7DD-1A75-462C-AD80-7A0D89914B54}">
      <dgm:prSet/>
      <dgm:spPr/>
      <dgm:t>
        <a:bodyPr/>
        <a:lstStyle/>
        <a:p>
          <a:endParaRPr lang="ru-RU"/>
        </a:p>
      </dgm:t>
    </dgm:pt>
    <dgm:pt modelId="{D42B9734-98F6-49D8-BC59-86F655E1CDC9}" type="sibTrans" cxnId="{0445E7DD-1A75-462C-AD80-7A0D89914B54}">
      <dgm:prSet/>
      <dgm:spPr/>
      <dgm:t>
        <a:bodyPr/>
        <a:lstStyle/>
        <a:p>
          <a:endParaRPr lang="ru-RU"/>
        </a:p>
      </dgm:t>
    </dgm:pt>
    <dgm:pt modelId="{B7E4C833-26CE-420A-9CDD-04FD9F64410D}" type="pres">
      <dgm:prSet presAssocID="{DDBBD5D1-32CC-468F-87B9-D7DA9B07AD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D20423-AA7C-4678-9893-24EA19459D5E}" type="pres">
      <dgm:prSet presAssocID="{57813B7F-8479-4BA1-9FC3-B51DE33C433E}" presName="hierRoot1" presStyleCnt="0">
        <dgm:presLayoutVars>
          <dgm:hierBranch val="init"/>
        </dgm:presLayoutVars>
      </dgm:prSet>
      <dgm:spPr/>
    </dgm:pt>
    <dgm:pt modelId="{7A8EEAEF-F58D-49A3-9130-6875CEF87E0D}" type="pres">
      <dgm:prSet presAssocID="{57813B7F-8479-4BA1-9FC3-B51DE33C433E}" presName="rootComposite1" presStyleCnt="0"/>
      <dgm:spPr/>
    </dgm:pt>
    <dgm:pt modelId="{5172C5F1-A529-4E4F-9248-DD27426768B3}" type="pres">
      <dgm:prSet presAssocID="{57813B7F-8479-4BA1-9FC3-B51DE33C433E}" presName="rootText1" presStyleLbl="node0" presStyleIdx="0" presStyleCnt="1" custScaleX="151799" custScaleY="89676" custLinFactNeighborX="-701" custLinFactNeighborY="-15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D4ADB0-D1AC-48B5-9ED9-9EF3D6BE9A15}" type="pres">
      <dgm:prSet presAssocID="{57813B7F-8479-4BA1-9FC3-B51DE33C433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2ACB2AC-8CF3-42F3-AB1D-9E76A18B597B}" type="pres">
      <dgm:prSet presAssocID="{57813B7F-8479-4BA1-9FC3-B51DE33C433E}" presName="hierChild2" presStyleCnt="0"/>
      <dgm:spPr/>
    </dgm:pt>
    <dgm:pt modelId="{A43DE7AA-159C-41FE-841C-A1F354A98D1C}" type="pres">
      <dgm:prSet presAssocID="{07D58B82-7BDF-4ED5-BB60-1EA8B5AC6BE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3174B70-CE12-433E-99F6-06D50236C35F}" type="pres">
      <dgm:prSet presAssocID="{E1DEDE12-DE4C-4FE4-AAB6-9A36516D9EC7}" presName="hierRoot2" presStyleCnt="0">
        <dgm:presLayoutVars>
          <dgm:hierBranch val="init"/>
        </dgm:presLayoutVars>
      </dgm:prSet>
      <dgm:spPr/>
    </dgm:pt>
    <dgm:pt modelId="{0FF0F587-0DF9-47D2-A48B-BB6EC65AA3DE}" type="pres">
      <dgm:prSet presAssocID="{E1DEDE12-DE4C-4FE4-AAB6-9A36516D9EC7}" presName="rootComposite" presStyleCnt="0"/>
      <dgm:spPr/>
    </dgm:pt>
    <dgm:pt modelId="{552FBD60-4C4B-4631-A39A-766896D024F8}" type="pres">
      <dgm:prSet presAssocID="{E1DEDE12-DE4C-4FE4-AAB6-9A36516D9EC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049F21-702E-427F-A974-57C09FB60C15}" type="pres">
      <dgm:prSet presAssocID="{E1DEDE12-DE4C-4FE4-AAB6-9A36516D9EC7}" presName="rootConnector" presStyleLbl="node2" presStyleIdx="0" presStyleCnt="2"/>
      <dgm:spPr/>
      <dgm:t>
        <a:bodyPr/>
        <a:lstStyle/>
        <a:p>
          <a:endParaRPr lang="ru-RU"/>
        </a:p>
      </dgm:t>
    </dgm:pt>
    <dgm:pt modelId="{B848BC5D-0A6D-4548-83A6-12BA48C74D0D}" type="pres">
      <dgm:prSet presAssocID="{E1DEDE12-DE4C-4FE4-AAB6-9A36516D9EC7}" presName="hierChild4" presStyleCnt="0"/>
      <dgm:spPr/>
    </dgm:pt>
    <dgm:pt modelId="{7EC02F87-D0F6-42DD-8AF5-452EF488591C}" type="pres">
      <dgm:prSet presAssocID="{E1DEDE12-DE4C-4FE4-AAB6-9A36516D9EC7}" presName="hierChild5" presStyleCnt="0"/>
      <dgm:spPr/>
    </dgm:pt>
    <dgm:pt modelId="{EAD907D4-87FA-4ED9-9E0E-D5D7994077A0}" type="pres">
      <dgm:prSet presAssocID="{0CDFC1C4-9A4B-4B41-8E8F-C05EE3E5D1A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8B1CD76-B50C-4C31-AE01-6B64464C9BC7}" type="pres">
      <dgm:prSet presAssocID="{86CF5B43-1AF6-4AFC-8D34-82EA398AEADA}" presName="hierRoot2" presStyleCnt="0">
        <dgm:presLayoutVars>
          <dgm:hierBranch val="init"/>
        </dgm:presLayoutVars>
      </dgm:prSet>
      <dgm:spPr/>
    </dgm:pt>
    <dgm:pt modelId="{CAEEF9AB-5F59-4B9C-B059-D17E72F1A88B}" type="pres">
      <dgm:prSet presAssocID="{86CF5B43-1AF6-4AFC-8D34-82EA398AEADA}" presName="rootComposite" presStyleCnt="0"/>
      <dgm:spPr/>
    </dgm:pt>
    <dgm:pt modelId="{1FF5995F-541B-44AA-9B46-CBC12AF84482}" type="pres">
      <dgm:prSet presAssocID="{86CF5B43-1AF6-4AFC-8D34-82EA398AEAD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8F526E-47F9-4F9D-9735-2D645896C699}" type="pres">
      <dgm:prSet presAssocID="{86CF5B43-1AF6-4AFC-8D34-82EA398AEADA}" presName="rootConnector" presStyleLbl="node2" presStyleIdx="1" presStyleCnt="2"/>
      <dgm:spPr/>
      <dgm:t>
        <a:bodyPr/>
        <a:lstStyle/>
        <a:p>
          <a:endParaRPr lang="ru-RU"/>
        </a:p>
      </dgm:t>
    </dgm:pt>
    <dgm:pt modelId="{3E15210E-EDA1-4A1C-82FB-5A3EB56C4E91}" type="pres">
      <dgm:prSet presAssocID="{86CF5B43-1AF6-4AFC-8D34-82EA398AEADA}" presName="hierChild4" presStyleCnt="0"/>
      <dgm:spPr/>
    </dgm:pt>
    <dgm:pt modelId="{EECFE372-5E37-4871-BC4A-C1F77DBC89FE}" type="pres">
      <dgm:prSet presAssocID="{86CF5B43-1AF6-4AFC-8D34-82EA398AEADA}" presName="hierChild5" presStyleCnt="0"/>
      <dgm:spPr/>
    </dgm:pt>
    <dgm:pt modelId="{79DE3EF3-7754-476D-B9A2-6E945BDEA42F}" type="pres">
      <dgm:prSet presAssocID="{57813B7F-8479-4BA1-9FC3-B51DE33C433E}" presName="hierChild3" presStyleCnt="0"/>
      <dgm:spPr/>
    </dgm:pt>
  </dgm:ptLst>
  <dgm:cxnLst>
    <dgm:cxn modelId="{2EA4ECBB-242C-443F-8C2B-E1B6E311F4B5}" type="presOf" srcId="{0CDFC1C4-9A4B-4B41-8E8F-C05EE3E5D1A7}" destId="{EAD907D4-87FA-4ED9-9E0E-D5D7994077A0}" srcOrd="0" destOrd="0" presId="urn:microsoft.com/office/officeart/2005/8/layout/orgChart1"/>
    <dgm:cxn modelId="{FE32B880-A94A-4AE6-B5D3-F0089D972106}" type="presOf" srcId="{E1DEDE12-DE4C-4FE4-AAB6-9A36516D9EC7}" destId="{5C049F21-702E-427F-A974-57C09FB60C15}" srcOrd="1" destOrd="0" presId="urn:microsoft.com/office/officeart/2005/8/layout/orgChart1"/>
    <dgm:cxn modelId="{4B8A1AF2-40D1-430A-A784-58DB6BE887F9}" type="presOf" srcId="{57813B7F-8479-4BA1-9FC3-B51DE33C433E}" destId="{5172C5F1-A529-4E4F-9248-DD27426768B3}" srcOrd="0" destOrd="0" presId="urn:microsoft.com/office/officeart/2005/8/layout/orgChart1"/>
    <dgm:cxn modelId="{6438C8C4-80F6-47E9-B606-7DBBB49A5FAC}" srcId="{57813B7F-8479-4BA1-9FC3-B51DE33C433E}" destId="{E1DEDE12-DE4C-4FE4-AAB6-9A36516D9EC7}" srcOrd="0" destOrd="0" parTransId="{07D58B82-7BDF-4ED5-BB60-1EA8B5AC6BED}" sibTransId="{3339D3A6-4225-4004-A8DC-0A7D826BA46D}"/>
    <dgm:cxn modelId="{1E3BDAE2-DB8E-4B30-9345-4BA32311EB8D}" type="presOf" srcId="{07D58B82-7BDF-4ED5-BB60-1EA8B5AC6BED}" destId="{A43DE7AA-159C-41FE-841C-A1F354A98D1C}" srcOrd="0" destOrd="0" presId="urn:microsoft.com/office/officeart/2005/8/layout/orgChart1"/>
    <dgm:cxn modelId="{56C741BA-844F-46C1-9C86-DD14E2D0E8B6}" srcId="{DDBBD5D1-32CC-468F-87B9-D7DA9B07AD1B}" destId="{57813B7F-8479-4BA1-9FC3-B51DE33C433E}" srcOrd="0" destOrd="0" parTransId="{299CDAA2-7A9F-4735-B73F-FA5969948B8B}" sibTransId="{B14646C1-30AB-4E75-9E03-381FFCB10DD1}"/>
    <dgm:cxn modelId="{EA26CF4F-611D-4BB7-9FE8-2C2502544C51}" type="presOf" srcId="{86CF5B43-1AF6-4AFC-8D34-82EA398AEADA}" destId="{1FF5995F-541B-44AA-9B46-CBC12AF84482}" srcOrd="0" destOrd="0" presId="urn:microsoft.com/office/officeart/2005/8/layout/orgChart1"/>
    <dgm:cxn modelId="{63B930F2-F564-402E-9818-95F45647C4C4}" type="presOf" srcId="{86CF5B43-1AF6-4AFC-8D34-82EA398AEADA}" destId="{AF8F526E-47F9-4F9D-9735-2D645896C699}" srcOrd="1" destOrd="0" presId="urn:microsoft.com/office/officeart/2005/8/layout/orgChart1"/>
    <dgm:cxn modelId="{0445E7DD-1A75-462C-AD80-7A0D89914B54}" srcId="{57813B7F-8479-4BA1-9FC3-B51DE33C433E}" destId="{86CF5B43-1AF6-4AFC-8D34-82EA398AEADA}" srcOrd="1" destOrd="0" parTransId="{0CDFC1C4-9A4B-4B41-8E8F-C05EE3E5D1A7}" sibTransId="{D42B9734-98F6-49D8-BC59-86F655E1CDC9}"/>
    <dgm:cxn modelId="{FC502E25-18BB-4F18-A5C9-DD6073375DE2}" type="presOf" srcId="{57813B7F-8479-4BA1-9FC3-B51DE33C433E}" destId="{67D4ADB0-D1AC-48B5-9ED9-9EF3D6BE9A15}" srcOrd="1" destOrd="0" presId="urn:microsoft.com/office/officeart/2005/8/layout/orgChart1"/>
    <dgm:cxn modelId="{BDF9077E-BDF2-4535-908D-3AB39E4626D6}" type="presOf" srcId="{DDBBD5D1-32CC-468F-87B9-D7DA9B07AD1B}" destId="{B7E4C833-26CE-420A-9CDD-04FD9F64410D}" srcOrd="0" destOrd="0" presId="urn:microsoft.com/office/officeart/2005/8/layout/orgChart1"/>
    <dgm:cxn modelId="{384E123B-5588-4E8B-AA69-A2BB610061A6}" type="presOf" srcId="{E1DEDE12-DE4C-4FE4-AAB6-9A36516D9EC7}" destId="{552FBD60-4C4B-4631-A39A-766896D024F8}" srcOrd="0" destOrd="0" presId="urn:microsoft.com/office/officeart/2005/8/layout/orgChart1"/>
    <dgm:cxn modelId="{34D91F58-D26A-44B0-A4D1-D6908F347237}" type="presParOf" srcId="{B7E4C833-26CE-420A-9CDD-04FD9F64410D}" destId="{68D20423-AA7C-4678-9893-24EA19459D5E}" srcOrd="0" destOrd="0" presId="urn:microsoft.com/office/officeart/2005/8/layout/orgChart1"/>
    <dgm:cxn modelId="{BD529FBA-845C-4BCF-AB54-DBBC81DC4E61}" type="presParOf" srcId="{68D20423-AA7C-4678-9893-24EA19459D5E}" destId="{7A8EEAEF-F58D-49A3-9130-6875CEF87E0D}" srcOrd="0" destOrd="0" presId="urn:microsoft.com/office/officeart/2005/8/layout/orgChart1"/>
    <dgm:cxn modelId="{498932BD-FF6B-4929-86E9-B94149CCF7FD}" type="presParOf" srcId="{7A8EEAEF-F58D-49A3-9130-6875CEF87E0D}" destId="{5172C5F1-A529-4E4F-9248-DD27426768B3}" srcOrd="0" destOrd="0" presId="urn:microsoft.com/office/officeart/2005/8/layout/orgChart1"/>
    <dgm:cxn modelId="{5E1FC721-FA95-492A-A6C5-C48144C6D49A}" type="presParOf" srcId="{7A8EEAEF-F58D-49A3-9130-6875CEF87E0D}" destId="{67D4ADB0-D1AC-48B5-9ED9-9EF3D6BE9A15}" srcOrd="1" destOrd="0" presId="urn:microsoft.com/office/officeart/2005/8/layout/orgChart1"/>
    <dgm:cxn modelId="{9CDD2D8F-CFCF-4BA2-B195-324E29FB8BEA}" type="presParOf" srcId="{68D20423-AA7C-4678-9893-24EA19459D5E}" destId="{02ACB2AC-8CF3-42F3-AB1D-9E76A18B597B}" srcOrd="1" destOrd="0" presId="urn:microsoft.com/office/officeart/2005/8/layout/orgChart1"/>
    <dgm:cxn modelId="{934D12A1-6A60-4F68-9019-8BD5F8D679A1}" type="presParOf" srcId="{02ACB2AC-8CF3-42F3-AB1D-9E76A18B597B}" destId="{A43DE7AA-159C-41FE-841C-A1F354A98D1C}" srcOrd="0" destOrd="0" presId="urn:microsoft.com/office/officeart/2005/8/layout/orgChart1"/>
    <dgm:cxn modelId="{1CB5D9DC-2442-49D2-A82F-AA487D26D208}" type="presParOf" srcId="{02ACB2AC-8CF3-42F3-AB1D-9E76A18B597B}" destId="{23174B70-CE12-433E-99F6-06D50236C35F}" srcOrd="1" destOrd="0" presId="urn:microsoft.com/office/officeart/2005/8/layout/orgChart1"/>
    <dgm:cxn modelId="{D730941D-AD74-4AAC-93DF-5A1F2C24BEF5}" type="presParOf" srcId="{23174B70-CE12-433E-99F6-06D50236C35F}" destId="{0FF0F587-0DF9-47D2-A48B-BB6EC65AA3DE}" srcOrd="0" destOrd="0" presId="urn:microsoft.com/office/officeart/2005/8/layout/orgChart1"/>
    <dgm:cxn modelId="{9ADE1A31-8AC5-4558-8C79-28893EEA4819}" type="presParOf" srcId="{0FF0F587-0DF9-47D2-A48B-BB6EC65AA3DE}" destId="{552FBD60-4C4B-4631-A39A-766896D024F8}" srcOrd="0" destOrd="0" presId="urn:microsoft.com/office/officeart/2005/8/layout/orgChart1"/>
    <dgm:cxn modelId="{93B775E4-F32E-4317-991B-F90ECC4460A0}" type="presParOf" srcId="{0FF0F587-0DF9-47D2-A48B-BB6EC65AA3DE}" destId="{5C049F21-702E-427F-A974-57C09FB60C15}" srcOrd="1" destOrd="0" presId="urn:microsoft.com/office/officeart/2005/8/layout/orgChart1"/>
    <dgm:cxn modelId="{CE01585E-0CDE-4AE2-9891-C26437D8B5DE}" type="presParOf" srcId="{23174B70-CE12-433E-99F6-06D50236C35F}" destId="{B848BC5D-0A6D-4548-83A6-12BA48C74D0D}" srcOrd="1" destOrd="0" presId="urn:microsoft.com/office/officeart/2005/8/layout/orgChart1"/>
    <dgm:cxn modelId="{08A5D5FD-3DF1-439F-8D5E-B247D24C572C}" type="presParOf" srcId="{23174B70-CE12-433E-99F6-06D50236C35F}" destId="{7EC02F87-D0F6-42DD-8AF5-452EF488591C}" srcOrd="2" destOrd="0" presId="urn:microsoft.com/office/officeart/2005/8/layout/orgChart1"/>
    <dgm:cxn modelId="{60410CE0-D659-4B48-9698-1C65DF2333F4}" type="presParOf" srcId="{02ACB2AC-8CF3-42F3-AB1D-9E76A18B597B}" destId="{EAD907D4-87FA-4ED9-9E0E-D5D7994077A0}" srcOrd="2" destOrd="0" presId="urn:microsoft.com/office/officeart/2005/8/layout/orgChart1"/>
    <dgm:cxn modelId="{F877A124-42AD-4429-9148-D582F4A18D2D}" type="presParOf" srcId="{02ACB2AC-8CF3-42F3-AB1D-9E76A18B597B}" destId="{08B1CD76-B50C-4C31-AE01-6B64464C9BC7}" srcOrd="3" destOrd="0" presId="urn:microsoft.com/office/officeart/2005/8/layout/orgChart1"/>
    <dgm:cxn modelId="{8621D90A-8B05-4E8F-BEB4-D6A2A70B3C30}" type="presParOf" srcId="{08B1CD76-B50C-4C31-AE01-6B64464C9BC7}" destId="{CAEEF9AB-5F59-4B9C-B059-D17E72F1A88B}" srcOrd="0" destOrd="0" presId="urn:microsoft.com/office/officeart/2005/8/layout/orgChart1"/>
    <dgm:cxn modelId="{3DEA8330-31AC-47CD-8D51-AF74F532963E}" type="presParOf" srcId="{CAEEF9AB-5F59-4B9C-B059-D17E72F1A88B}" destId="{1FF5995F-541B-44AA-9B46-CBC12AF84482}" srcOrd="0" destOrd="0" presId="urn:microsoft.com/office/officeart/2005/8/layout/orgChart1"/>
    <dgm:cxn modelId="{77F89DDC-F108-40FB-A147-856687E62D12}" type="presParOf" srcId="{CAEEF9AB-5F59-4B9C-B059-D17E72F1A88B}" destId="{AF8F526E-47F9-4F9D-9735-2D645896C699}" srcOrd="1" destOrd="0" presId="urn:microsoft.com/office/officeart/2005/8/layout/orgChart1"/>
    <dgm:cxn modelId="{128F2BED-7E63-4AAA-ACA7-ABDD0A036F93}" type="presParOf" srcId="{08B1CD76-B50C-4C31-AE01-6B64464C9BC7}" destId="{3E15210E-EDA1-4A1C-82FB-5A3EB56C4E91}" srcOrd="1" destOrd="0" presId="urn:microsoft.com/office/officeart/2005/8/layout/orgChart1"/>
    <dgm:cxn modelId="{D18368F6-31A1-4691-B859-A679E8C817F8}" type="presParOf" srcId="{08B1CD76-B50C-4C31-AE01-6B64464C9BC7}" destId="{EECFE372-5E37-4871-BC4A-C1F77DBC89FE}" srcOrd="2" destOrd="0" presId="urn:microsoft.com/office/officeart/2005/8/layout/orgChart1"/>
    <dgm:cxn modelId="{DCB1E5CF-3F85-4485-8F11-D8A14AB593B6}" type="presParOf" srcId="{68D20423-AA7C-4678-9893-24EA19459D5E}" destId="{79DE3EF3-7754-476D-B9A2-6E945BDEA4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D907D4-87FA-4ED9-9E0E-D5D7994077A0}">
      <dsp:nvSpPr>
        <dsp:cNvPr id="0" name=""/>
        <dsp:cNvSpPr/>
      </dsp:nvSpPr>
      <dsp:spPr>
        <a:xfrm>
          <a:off x="3028673" y="1452221"/>
          <a:ext cx="1687336" cy="798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618"/>
              </a:lnTo>
              <a:lnTo>
                <a:pt x="1687336" y="508618"/>
              </a:lnTo>
              <a:lnTo>
                <a:pt x="1687336" y="798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DE7AA-159C-41FE-841C-A1F354A98D1C}">
      <dsp:nvSpPr>
        <dsp:cNvPr id="0" name=""/>
        <dsp:cNvSpPr/>
      </dsp:nvSpPr>
      <dsp:spPr>
        <a:xfrm>
          <a:off x="1379990" y="1452221"/>
          <a:ext cx="1648682" cy="798108"/>
        </a:xfrm>
        <a:custGeom>
          <a:avLst/>
          <a:gdLst/>
          <a:ahLst/>
          <a:cxnLst/>
          <a:rect l="0" t="0" r="0" b="0"/>
          <a:pathLst>
            <a:path>
              <a:moveTo>
                <a:pt x="1648682" y="0"/>
              </a:moveTo>
              <a:lnTo>
                <a:pt x="1648682" y="508618"/>
              </a:lnTo>
              <a:lnTo>
                <a:pt x="0" y="508618"/>
              </a:lnTo>
              <a:lnTo>
                <a:pt x="0" y="798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2C5F1-A529-4E4F-9248-DD27426768B3}">
      <dsp:nvSpPr>
        <dsp:cNvPr id="0" name=""/>
        <dsp:cNvSpPr/>
      </dsp:nvSpPr>
      <dsp:spPr>
        <a:xfrm>
          <a:off x="936092" y="216019"/>
          <a:ext cx="4185160" cy="1236202"/>
        </a:xfrm>
        <a:prstGeom prst="rect">
          <a:avLst/>
        </a:prstGeom>
        <a:solidFill>
          <a:schemeClr val="accent1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Сценарий активации вируса</a:t>
          </a:r>
          <a:endParaRPr lang="ru-RU" sz="2500" kern="1200" dirty="0"/>
        </a:p>
      </dsp:txBody>
      <dsp:txXfrm>
        <a:off x="936092" y="216019"/>
        <a:ext cx="4185160" cy="1236202"/>
      </dsp:txXfrm>
    </dsp:sp>
    <dsp:sp modelId="{552FBD60-4C4B-4631-A39A-766896D024F8}">
      <dsp:nvSpPr>
        <dsp:cNvPr id="0" name=""/>
        <dsp:cNvSpPr/>
      </dsp:nvSpPr>
      <dsp:spPr>
        <a:xfrm>
          <a:off x="1469" y="2250330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в одном из загрузочных секторов винчестера(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MBR)</a:t>
          </a:r>
          <a:endParaRPr lang="ru-RU" sz="2500" kern="1200" dirty="0"/>
        </a:p>
      </dsp:txBody>
      <dsp:txXfrm>
        <a:off x="1469" y="2250330"/>
        <a:ext cx="2757041" cy="1378520"/>
      </dsp:txXfrm>
    </dsp:sp>
    <dsp:sp modelId="{1FF5995F-541B-44AA-9B46-CBC12AF84482}">
      <dsp:nvSpPr>
        <dsp:cNvPr id="0" name=""/>
        <dsp:cNvSpPr/>
      </dsp:nvSpPr>
      <dsp:spPr>
        <a:xfrm>
          <a:off x="3337489" y="2250330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в загрузочном секторе дискеты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(BR)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500" kern="1200" dirty="0"/>
        </a:p>
      </dsp:txBody>
      <dsp:txXfrm>
        <a:off x="3337489" y="2250330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66020-E6B3-4CF0-A464-017769166792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3000396"/>
          </a:xfrm>
        </p:spPr>
        <p:txBody>
          <a:bodyPr>
            <a:normAutofit/>
          </a:bodyPr>
          <a:lstStyle/>
          <a:p>
            <a:pPr algn="ctr" font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latin typeface="Arial Cyr"/>
              </a:rPr>
              <a:t>Malware </a:t>
            </a:r>
            <a:r>
              <a:rPr lang="ru-RU" sz="3600" b="0" dirty="0" smtClean="0">
                <a:latin typeface="Arial Cyr"/>
              </a:rPr>
              <a:t/>
            </a:r>
            <a:br>
              <a:rPr lang="ru-RU" sz="3600" b="0" dirty="0" smtClean="0">
                <a:latin typeface="Arial Cyr"/>
              </a:rPr>
            </a:br>
            <a:r>
              <a:rPr lang="en-US" sz="3600" b="0" dirty="0" smtClean="0">
                <a:latin typeface="Arial Cyr"/>
              </a:rPr>
              <a:t>(</a:t>
            </a:r>
            <a:r>
              <a:rPr lang="ru-RU" sz="3600" b="0" dirty="0" smtClean="0">
                <a:latin typeface="Arial Cyr"/>
              </a:rPr>
              <a:t>Вредоносное ПО)</a:t>
            </a:r>
            <a:br>
              <a:rPr lang="ru-RU" sz="3600" b="0" dirty="0" smtClean="0">
                <a:latin typeface="Arial Cyr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Загрузочные вирусы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7854696" cy="1752600"/>
          </a:xfrm>
        </p:spPr>
        <p:txBody>
          <a:bodyPr/>
          <a:lstStyle/>
          <a:p>
            <a:r>
              <a:rPr lang="ru-RU" dirty="0" smtClean="0"/>
              <a:t>Заведующий кафедрой ЗСС</a:t>
            </a:r>
          </a:p>
          <a:p>
            <a:r>
              <a:rPr lang="ru-RU" dirty="0" smtClean="0"/>
              <a:t>к.т.н., доц. </a:t>
            </a:r>
            <a:r>
              <a:rPr lang="ru-RU" dirty="0" err="1" smtClean="0"/>
              <a:t>А.В.Красов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emlema-zss-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500570"/>
            <a:ext cx="1787220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571480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Определяемые коды ошибок при работе с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13h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214423"/>
          <a:ext cx="8858312" cy="560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75"/>
                <a:gridCol w="3772043"/>
                <a:gridCol w="620508"/>
                <a:gridCol w="3880086"/>
              </a:tblGrid>
              <a:tr h="3129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Код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Значение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Код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Значение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00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Нет ошибки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0Eh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Обнаружена адресная метка управляющих данных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01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Неизвестная/неверная </a:t>
                      </a:r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0Fh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</a:t>
                      </a:r>
                      <a:r>
                        <a:rPr lang="en-US" sz="1400" dirty="0"/>
                        <a:t>DMA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02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 найдена адресная метка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данных (неверная контрольная сумма)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03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Диск защищён от записи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11h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Была произведена коррекция данных для </a:t>
                      </a:r>
                      <a:r>
                        <a:rPr lang="ru-RU" sz="1400" dirty="0" smtClean="0"/>
                        <a:t>устранения </a:t>
                      </a:r>
                      <a:r>
                        <a:rPr lang="ru-RU" sz="1400" dirty="0"/>
                        <a:t>ошибки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04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 найден сектор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Сбой контроллера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05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при сбросе </a:t>
                      </a:r>
                      <a:r>
                        <a:rPr lang="en-US" sz="1400" dirty="0"/>
                        <a:t>HDD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Неподдерживаемый формат дискеты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06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Произошла замена дискеты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31h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Дискета извлечена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07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инициализации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32h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Неподдерживаемый тип дискеты</a:t>
                      </a:r>
                    </a:p>
                  </a:txBody>
                  <a:tcPr marL="23766" marR="23766" marT="11883" marB="11883" anchor="ctr"/>
                </a:tc>
              </a:tr>
              <a:tr h="27118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08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</a:t>
                      </a:r>
                      <a:r>
                        <a:rPr lang="en-US" sz="1400" dirty="0"/>
                        <a:t>DMA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40h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Сбой при поиске дорожки</a:t>
                      </a:r>
                    </a:p>
                  </a:txBody>
                  <a:tcPr marL="23766" marR="23766" marT="11883" marB="11883" anchor="ctr"/>
                </a:tc>
              </a:tr>
              <a:tr h="243972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09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Выход за приделы 64КБ при работе с DMA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80h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таймаута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0Ah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Плохой сектор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AAh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Диск не готов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0Bh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Плохая дорожка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BBh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Несовместимый </a:t>
                      </a:r>
                      <a:r>
                        <a:rPr lang="ru-RU" sz="1400" dirty="0"/>
                        <a:t>контроллер или неизвестная ошибка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0Ch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Неправильный номер дорожки (В некоторых </a:t>
                      </a:r>
                      <a:r>
                        <a:rPr lang="ru-RU" sz="1400" dirty="0" err="1"/>
                        <a:t>биосах</a:t>
                      </a:r>
                      <a:r>
                        <a:rPr lang="ru-RU" sz="1400" dirty="0"/>
                        <a:t> - не правильный номер устройства)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CCh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Сбой при записи</a:t>
                      </a:r>
                    </a:p>
                  </a:txBody>
                  <a:tcPr marL="23766" marR="23766" marT="11883" marB="11883" anchor="ctr"/>
                </a:tc>
              </a:tr>
              <a:tr h="33111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0Dh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Неправильный номер сектора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E0h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Неопознанная ошибка контроллера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FFh</a:t>
                      </a:r>
                      <a:endParaRPr lang="en-US" sz="1400" dirty="0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при чтении</a:t>
                      </a:r>
                    </a:p>
                  </a:txBody>
                  <a:tcPr marL="23766" marR="23766" marT="11883" marB="1188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>
            <a:noAutofit/>
          </a:bodyPr>
          <a:lstStyle/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API реализует стандарт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Enhanced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Disk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(EDD).</a:t>
            </a:r>
          </a:p>
          <a:p>
            <a:pPr marL="0" indent="3571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EDD использует  адресацию в 64 бита, что позволяет использовать диски с размером примерно до 8-ми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зеттабайт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Реальные потребности </a:t>
            </a:r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Адресация 28 бит (128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гбайт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а в настоящее время существует ограничение в 48 бит(128 петабайт).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EDD предназначен для работы с устройствами в режиме адресации LBA.</a:t>
            </a:r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Номера функций с 41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50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h.</a:t>
            </a:r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Обязательно проверить наличие данного расширения – функция 41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en-US" sz="2000" b="1" dirty="0" smtClean="0"/>
                <a:t> 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Прерывание 13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h (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Расширенный функций)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 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Ah – 4Dh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 связанные с эмуляцией загрузки с диска, активации меню диска, установления загрузочного каталога.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Прерывание 13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h (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функции загружаемых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CD)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14908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сервис DOS предоставляет прямой доступ к любому сектору диска, доступному через DOS-BIOS или устанавливаемые драйверы устройств: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INT 25H читает секторы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INT 26H записывает секторы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875142"/>
            <a:chOff x="1187450" y="1847850"/>
            <a:chExt cx="6769322" cy="875142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875922"/>
              <a:ext cx="6736832" cy="847070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Функции DOS - INT 25H/26H: Прямая дисковая операция чтения/записи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Вход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AL = номер диска (0=A, 1=B, и т.д.)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CX = счетчик считываемых или записываемых секторов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DX = начальный сектор (логический номер сектора DOS)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DS:BX = адрес данных (исходный или целевой буфер)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Выход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AX = код ошибки, если взведен флаг переноса (CF=1)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812396"/>
            <a:chOff x="1187450" y="1847850"/>
            <a:chExt cx="6769322" cy="812396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721578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Функции DOS - INT 25H/26H: Прямая дисковая операция чтения/записи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812396"/>
            <a:chOff x="1187450" y="1847850"/>
            <a:chExt cx="6769322" cy="812396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721578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Функции DOS - INT 25H/26H: Прямая дисковая операция чтения/записи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880168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ah</a:t>
            </a:r>
            <a:r>
              <a:rPr lang="ru-RU" sz="2000" dirty="0" smtClean="0"/>
              <a:t>, 2 		; Команда "Читать сектор"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al</a:t>
            </a:r>
            <a:r>
              <a:rPr lang="ru-RU" sz="2000" dirty="0" smtClean="0"/>
              <a:t>, 1 		; Количество читаемых секторов равно 1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ch</a:t>
            </a:r>
            <a:r>
              <a:rPr lang="ru-RU" sz="2000" dirty="0" smtClean="0"/>
              <a:t>, 0 		; Номер цилиндра равен 0; старшие биты числа</a:t>
            </a:r>
          </a:p>
          <a:p>
            <a:pPr>
              <a:buNone/>
            </a:pPr>
            <a:r>
              <a:rPr lang="ru-RU" sz="2000" dirty="0" smtClean="0"/>
              <a:t>				; могут размещаться в </a:t>
            </a:r>
            <a:r>
              <a:rPr lang="en-US" sz="2000" dirty="0" err="1" smtClean="0"/>
              <a:t>cl</a:t>
            </a:r>
            <a:endParaRPr lang="en-US" sz="2000" dirty="0" smtClean="0"/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cl</a:t>
            </a:r>
            <a:r>
              <a:rPr lang="ru-RU" sz="2000" dirty="0" smtClean="0"/>
              <a:t>, 1 		; Номер читаемого сектора равен 1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dh</a:t>
            </a:r>
            <a:r>
              <a:rPr lang="ru-RU" sz="2000" dirty="0" smtClean="0"/>
              <a:t>, 0 		; Номер головки равен 0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dl</a:t>
            </a:r>
            <a:r>
              <a:rPr lang="ru-RU" sz="2000" dirty="0" smtClean="0"/>
              <a:t>, 80h 		; </a:t>
            </a:r>
            <a:r>
              <a:rPr lang="ru-RU" sz="2000" dirty="0" err="1" smtClean="0"/>
              <a:t>80h</a:t>
            </a:r>
            <a:r>
              <a:rPr lang="ru-RU" sz="2000" dirty="0" smtClean="0"/>
              <a:t> – код винчестера, 0 и 1 – дискет A: и B:</a:t>
            </a:r>
          </a:p>
          <a:p>
            <a:pPr>
              <a:buNone/>
            </a:pPr>
            <a:r>
              <a:rPr lang="en-US" sz="2000" dirty="0" err="1" smtClean="0"/>
              <a:t>mov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, SEG Buffer </a:t>
            </a:r>
            <a:r>
              <a:rPr lang="ru-RU" sz="2000" dirty="0" smtClean="0"/>
              <a:t>	</a:t>
            </a:r>
            <a:r>
              <a:rPr lang="en-US" sz="2000" dirty="0" smtClean="0"/>
              <a:t>; </a:t>
            </a:r>
            <a:r>
              <a:rPr lang="ru-RU" sz="2000" dirty="0" smtClean="0"/>
              <a:t>Сегмент буфера данных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bx</a:t>
            </a:r>
            <a:r>
              <a:rPr lang="ru-RU" sz="2000" dirty="0" smtClean="0"/>
              <a:t>, OFFSET </a:t>
            </a:r>
            <a:r>
              <a:rPr lang="ru-RU" sz="2000" dirty="0" err="1" smtClean="0"/>
              <a:t>Buffer</a:t>
            </a:r>
            <a:r>
              <a:rPr lang="ru-RU" sz="2000" dirty="0" smtClean="0"/>
              <a:t> 	; Смещение буфера данных</a:t>
            </a:r>
          </a:p>
          <a:p>
            <a:pPr>
              <a:buNone/>
            </a:pPr>
            <a:r>
              <a:rPr lang="ru-RU" sz="2000" dirty="0" err="1" smtClean="0"/>
              <a:t>int</a:t>
            </a:r>
            <a:r>
              <a:rPr lang="ru-RU" sz="2000" dirty="0" smtClean="0"/>
              <a:t> 13h 			; выполнение операции чтения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Примеры работы с основным функциями в ассемблере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cmd</a:t>
            </a:r>
            <a:r>
              <a:rPr lang="ru-RU" sz="2000" dirty="0" smtClean="0"/>
              <a:t> = 2; 	// Команда "Читать сектор"</a:t>
            </a:r>
          </a:p>
          <a:p>
            <a:pPr>
              <a:buNone/>
            </a:pPr>
            <a:r>
              <a:rPr lang="ru-RU" sz="2000" dirty="0" smtClean="0"/>
              <a:t>nsecs=1; 	// Количество читаемых секторов равно 1</a:t>
            </a:r>
          </a:p>
          <a:p>
            <a:pPr>
              <a:buNone/>
            </a:pPr>
            <a:r>
              <a:rPr lang="ru-RU" sz="2000" dirty="0" smtClean="0"/>
              <a:t>track=0; 	// Номер цилиндра равен 0</a:t>
            </a:r>
          </a:p>
          <a:p>
            <a:pPr>
              <a:buNone/>
            </a:pPr>
            <a:r>
              <a:rPr lang="ru-RU" sz="2000" dirty="0" smtClean="0"/>
              <a:t>sector=1; 	// Номер читаемого сектора равен 1</a:t>
            </a:r>
          </a:p>
          <a:p>
            <a:pPr>
              <a:buNone/>
            </a:pPr>
            <a:r>
              <a:rPr lang="ru-RU" sz="2000" dirty="0" err="1" smtClean="0"/>
              <a:t>head</a:t>
            </a:r>
            <a:r>
              <a:rPr lang="ru-RU" sz="2000" dirty="0" smtClean="0"/>
              <a:t> = 0; 	// Номер головки равен 0</a:t>
            </a:r>
          </a:p>
          <a:p>
            <a:pPr>
              <a:buNone/>
            </a:pPr>
            <a:r>
              <a:rPr lang="ru-RU" sz="2000" dirty="0" err="1" smtClean="0"/>
              <a:t>drive</a:t>
            </a:r>
            <a:r>
              <a:rPr lang="ru-RU" sz="2000" dirty="0" smtClean="0"/>
              <a:t> = 0x80; 	// 80h – код первого винчестера; коды 0 и 1</a:t>
            </a:r>
          </a:p>
          <a:p>
            <a:pPr>
              <a:buNone/>
            </a:pPr>
            <a:r>
              <a:rPr lang="ru-RU" sz="2000" dirty="0" smtClean="0"/>
              <a:t>			// </a:t>
            </a:r>
            <a:r>
              <a:rPr lang="ru-RU" sz="2000" dirty="0" err="1" smtClean="0"/>
              <a:t>cоответствуют</a:t>
            </a:r>
            <a:r>
              <a:rPr lang="ru-RU" sz="2000" dirty="0" smtClean="0"/>
              <a:t> дисководам A: и B:</a:t>
            </a:r>
          </a:p>
          <a:p>
            <a:pPr>
              <a:buNone/>
            </a:pPr>
            <a:r>
              <a:rPr lang="en-US" sz="2000" dirty="0" smtClean="0"/>
              <a:t>result=</a:t>
            </a:r>
            <a:r>
              <a:rPr lang="en-US" sz="2000" dirty="0" err="1" smtClean="0"/>
              <a:t>biosdisk</a:t>
            </a:r>
            <a:r>
              <a:rPr lang="en-US" sz="2000" dirty="0" smtClean="0"/>
              <a:t>(</a:t>
            </a:r>
            <a:r>
              <a:rPr lang="en-US" sz="2000" dirty="0" err="1" smtClean="0"/>
              <a:t>cmd</a:t>
            </a:r>
            <a:r>
              <a:rPr lang="en-US" sz="2000" dirty="0" smtClean="0"/>
              <a:t>, </a:t>
            </a:r>
            <a:r>
              <a:rPr lang="en-US" sz="2000" dirty="0" err="1" smtClean="0"/>
              <a:t>drive,head,track,sector,nsecs,buf</a:t>
            </a:r>
            <a:r>
              <a:rPr lang="en-US" sz="2000" dirty="0" smtClean="0"/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Примеры работы с основным функциями в С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96752"/>
            <a:ext cx="8929718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#define WIN32_DIOC_DOS_INT13 4</a:t>
            </a:r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typedef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DIOCRegs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DWORD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reg_EBX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DWORD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reg_EDX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DWORD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reg_ECX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DWORD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reg_EAX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DWORD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reg_EDI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DWORD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reg_ESI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DWORD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reg_Flags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} DIOC_REGISTERS, *PDIOC_REGISTERS;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DIOC_REGISTERS r;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HANDLE h =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CreateFile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("\\\\.\\vwin32", 0, 0,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NULL, 0, FILE_FLAG_DELETE_ON_CLOSE,NULL);</a:t>
            </a:r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r.reg_EAX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=0x201;</a:t>
            </a:r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r.reg_EBX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=(DWORD) &amp;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r.reg_ECX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=0x0001;</a:t>
            </a:r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r.reg_EDX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=0;</a:t>
            </a:r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DeviceIoControl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(h, WIN32_DIOC_DOS_INT13, &amp;r,</a:t>
            </a:r>
          </a:p>
          <a:p>
            <a:pPr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sizeof(r), &amp;r, sizeof(r), &amp;n, 0);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. 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Прочитать сектор дискового устройства в </a:t>
              </a:r>
              <a:r>
                <a:rPr lang="ru-RU" sz="2400" b="1" dirty="0" err="1" smtClean="0">
                  <a:latin typeface="Times New Roman" pitchFamily="18" charset="0"/>
                  <a:cs typeface="Times New Roman" pitchFamily="18" charset="0"/>
                </a:rPr>
                <a:t>Windows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9X</a:t>
              </a:r>
              <a:r>
                <a:rPr lang="ru-RU" sz="2000" dirty="0" smtClean="0"/>
                <a:t>: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71543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BYTE </a:t>
            </a:r>
            <a:r>
              <a:rPr lang="en-US" sz="2000" dirty="0" err="1" smtClean="0"/>
              <a:t>mbr</a:t>
            </a:r>
            <a:r>
              <a:rPr lang="en-US" sz="2000" dirty="0" smtClean="0"/>
              <a:t>[512]; DWORD </a:t>
            </a:r>
            <a:r>
              <a:rPr lang="en-US" sz="2000" dirty="0" err="1" smtClean="0"/>
              <a:t>dwRead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...</a:t>
            </a:r>
            <a:endParaRPr lang="ru-RU" sz="2000" b="1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 err="1" smtClean="0"/>
              <a:t>hDisk</a:t>
            </a:r>
            <a:r>
              <a:rPr lang="en-US" sz="2000" dirty="0" smtClean="0"/>
              <a:t> = </a:t>
            </a:r>
            <a:r>
              <a:rPr lang="en-US" sz="2000" dirty="0" err="1" smtClean="0"/>
              <a:t>CreateFile</a:t>
            </a:r>
            <a:r>
              <a:rPr lang="en-US" sz="2000" dirty="0" smtClean="0"/>
              <a:t>("\\\\.\\PhysicalDrive0", GENERIC_READ,</a:t>
            </a:r>
          </a:p>
          <a:p>
            <a:pPr>
              <a:buNone/>
            </a:pPr>
            <a:r>
              <a:rPr lang="en-US" sz="2000" dirty="0" smtClean="0"/>
              <a:t>FILE_SHARE_READ, NULL, OPEN_EXISTING, 0, NULL);</a:t>
            </a:r>
          </a:p>
          <a:p>
            <a:pPr>
              <a:buNone/>
            </a:pPr>
            <a:r>
              <a:rPr lang="en-US" sz="2000" dirty="0" err="1" smtClean="0"/>
              <a:t>ReadFile</a:t>
            </a:r>
            <a:r>
              <a:rPr lang="en-US" sz="2000" dirty="0" smtClean="0"/>
              <a:t>(</a:t>
            </a:r>
            <a:r>
              <a:rPr lang="en-US" sz="2000" dirty="0" err="1" smtClean="0"/>
              <a:t>hDisk</a:t>
            </a:r>
            <a:r>
              <a:rPr lang="en-US" sz="2000" dirty="0" smtClean="0"/>
              <a:t>, &amp;</a:t>
            </a:r>
            <a:r>
              <a:rPr lang="en-US" sz="2000" dirty="0" err="1" smtClean="0"/>
              <a:t>mbr</a:t>
            </a:r>
            <a:r>
              <a:rPr lang="en-US" sz="2000" dirty="0" smtClean="0"/>
              <a:t>, 512, &amp;</a:t>
            </a:r>
            <a:r>
              <a:rPr lang="en-US" sz="2000" dirty="0" err="1" smtClean="0"/>
              <a:t>dwRead</a:t>
            </a:r>
            <a:r>
              <a:rPr lang="en-US" sz="2000" dirty="0" smtClean="0"/>
              <a:t>, NULL);</a:t>
            </a:r>
          </a:p>
          <a:p>
            <a:pPr>
              <a:buNone/>
            </a:pPr>
            <a:r>
              <a:rPr lang="ru-RU" sz="2000" dirty="0" smtClean="0"/>
              <a:t>...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85794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Windows-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семействах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NT: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285720" y="714356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Классификация компьютерных вирусов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8645500" cy="329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f; unsigned char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[512];</a:t>
            </a:r>
          </a:p>
          <a:p>
            <a:pPr>
              <a:buNone/>
            </a:pPr>
            <a:r>
              <a:rPr lang="en-US" sz="2000" dirty="0" smtClean="0"/>
              <a:t>f=open("/dev/</a:t>
            </a:r>
            <a:r>
              <a:rPr lang="en-US" sz="2000" dirty="0" err="1" smtClean="0"/>
              <a:t>hda</a:t>
            </a:r>
            <a:r>
              <a:rPr lang="en-US" sz="2000" dirty="0" smtClean="0"/>
              <a:t>", O_RDONLY);</a:t>
            </a:r>
          </a:p>
          <a:p>
            <a:pPr>
              <a:buNone/>
            </a:pPr>
            <a:r>
              <a:rPr lang="en-US" sz="2000" dirty="0" smtClean="0"/>
              <a:t>read(f, </a:t>
            </a:r>
            <a:r>
              <a:rPr lang="en-US" sz="2000" dirty="0" err="1" smtClean="0"/>
              <a:t>buf</a:t>
            </a:r>
            <a:r>
              <a:rPr lang="en-US" sz="2000" dirty="0" smtClean="0"/>
              <a:t>, 512);</a:t>
            </a:r>
          </a:p>
          <a:p>
            <a:pPr>
              <a:buNone/>
            </a:pPr>
            <a:r>
              <a:rPr lang="ru-RU" sz="2000" dirty="0" smtClean="0"/>
              <a:t>. .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Unix-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подобных операционных систем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7188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Аппаратный сброс всех устройств ПК;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передается на программу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BIOS)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тестирование оборудования, инициализация, поиск устройства для загрузки;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прочитать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boot-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сектор {0,0,1}, загрузить его содержимое в ОЗУ по жестко фиксированному адресу 0:7C00h и передать туда управление. </a:t>
            </a:r>
          </a:p>
          <a:p>
            <a:pPr marL="457200" indent="-45720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дискеты – запуск программы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boot-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сектора;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винчестера: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Главная загрузочную запись 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MBR (Master Boot Record)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внесистемный загрузчик,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Partition Table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boot-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сектор конкретной операционной системы</a:t>
            </a:r>
            <a:r>
              <a:rPr lang="ru-RU" sz="1800" dirty="0" smtClean="0"/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Процедура загрузки ПК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8579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Структура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Boot-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сектора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5"/>
            <a:ext cx="9144000" cy="309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715436" cy="5088058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56932" y="692696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70041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 загрузочные вирусы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7380312" cy="188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6649035" cy="202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27584" y="364502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Передача управления загрузчику до заражения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609329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заражения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4784"/>
            <a:ext cx="8715436" cy="5016050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327208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Заражение загрузочными вирусами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10" name="Схема 9"/>
          <p:cNvGraphicFramePr/>
          <p:nvPr/>
        </p:nvGraphicFramePr>
        <p:xfrm>
          <a:off x="161967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Вирус берет на себя управление прерыванием 13h или 40h.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Загрузочный вирус стартует после программы POST, но до операционной системы.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Часто встречающийся прием – уменьшение объема доступной оперативной памяти – значение ячейки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0:413h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Это приводит к образованию  якобы «несуществующего» фрагмента оперативной памяти (кратный 1024 байтам). 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grpSp>
        <p:nvGrpSpPr>
          <p:cNvPr id="4" name="Группа 19"/>
          <p:cNvGrpSpPr>
            <a:grpSpLocks noGrp="1"/>
          </p:cNvGrpSpPr>
          <p:nvPr>
            <p:ph type="title"/>
          </p:nvPr>
        </p:nvGrpSpPr>
        <p:grpSpPr>
          <a:xfrm>
            <a:off x="457200" y="1124742"/>
            <a:ext cx="8229600" cy="566031"/>
            <a:chOff x="1187450" y="2042566"/>
            <a:chExt cx="6769322" cy="262484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219940" y="2064852"/>
              <a:ext cx="6736832" cy="218228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Как действует вирус.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187450" y="2042566"/>
              <a:ext cx="392113" cy="26248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0" y="260648"/>
            <a:ext cx="9144000" cy="5714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Кафедра Защищенных систем связи</a:t>
            </a:r>
            <a:b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Cyr"/>
                <a:ea typeface="+mj-ea"/>
                <a:cs typeface="+mj-cs"/>
              </a:rPr>
              <a:t> Malware (</a:t>
            </a: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Cyr"/>
                <a:ea typeface="+mj-ea"/>
                <a:cs typeface="+mj-cs"/>
              </a:rPr>
              <a:t>Вредоносное ПО)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228" y="1340768"/>
            <a:ext cx="8715436" cy="516006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Последствия деструктивных функций или вывод информационных сообщений;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Изменение объема базовой памяти (Скорее всего не будет работать под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Изменение положения характерных признаков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загрузочных секторов (программа загрузки имеет ряд стандартных сообщений);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327208" y="692696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Признаки работы загрузочного вируса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715436" cy="5088058"/>
          </a:xfrm>
        </p:spPr>
        <p:txBody>
          <a:bodyPr>
            <a:normAutofit/>
          </a:bodyPr>
          <a:lstStyle/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Вирусы семейства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Stoned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используют другой метод - они размещают старый загрузочный сектор в неиспользуемом или редко используемом секторе. На винчестере этот сектор является одним из секторов (если такие есть), расположенных между MBR и первым Boot-сектором, а на дискете этот сектор выбирается из последних секторов корневого каталога. </a:t>
            </a:r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Известен с начала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90-х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годов;</a:t>
            </a:r>
          </a:p>
          <a:p>
            <a:pPr marL="0" indent="3571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Всем забыт (в виду безобидности), по этому встречается до сих пор;</a:t>
            </a:r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Деструктивные функции – блокирование работы старого антивируса (уже ни кто его не использует).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179512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51520" y="692696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>
                <a:latin typeface="Adobe Fan Heiti Std B" pitchFamily="34" charset="-128"/>
                <a:ea typeface="Adobe Fan Heiti Std B" pitchFamily="34" charset="-128"/>
              </a:rPr>
              <a:t>000  </a:t>
            </a:r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E9  14  01  4D-0D  00  00  20-33  2E    33   00-02   02  01  00  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010   02  70  00  D0-02  FD  02  00-09  00   02   00-00   00  4D  5A  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020  40   00  88  01-37   0F   E0  80-FC  F9   74   52-2E   A3  07 00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030  CD  D3  72  4A-9C  2E   80  3E-08  00    02   75-40  51  56  57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……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1C0   01   00  04  04-91   5A  11  00-00  00    26   C8-00  00 00 00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1D0   81  5B  05  04-D1   CF  37  C8-00  00     D9  7B-00  00 00 00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1E0   00   00   00  00-00   00  00  00-00  00     00   00-00 00 00 00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100" dirty="0" smtClean="0">
                <a:latin typeface="Adobe Fan Heiti Std B" pitchFamily="34" charset="-128"/>
                <a:ea typeface="Adobe Fan Heiti Std B" pitchFamily="34" charset="-128"/>
              </a:rPr>
              <a:t>1F0   00   00   00  00-00   00  00  00-00  00     00   00-00 00  55 AA</a:t>
            </a:r>
            <a:endParaRPr lang="ru-RU" sz="21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6632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539552" y="1988840"/>
            <a:ext cx="8280920" cy="443484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0000   14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E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94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D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      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Start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</a:t>
            </a:r>
            <a:r>
              <a:rPr lang="en-US" sz="1800" dirty="0" err="1" smtClean="0">
                <a:latin typeface="Adobe Fan Heiti Std B" pitchFamily="34" charset="-128"/>
                <a:ea typeface="Adobe Fan Heiti Std B" pitchFamily="34" charset="-128"/>
              </a:rPr>
              <a:t>jmp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Begin</a:t>
            </a:r>
            <a:endParaRPr lang="ru-RU" sz="18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	 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                         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;Область справочных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                 данных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вируса</a:t>
            </a: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 </a:t>
            </a: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0003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01                                                 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db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?</a:t>
            </a:r>
          </a:p>
          <a:p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0004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000D                      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en-US" sz="1800" dirty="0" err="1" smtClean="0">
                <a:latin typeface="Adobe Fan Heiti Std B" pitchFamily="34" charset="-128"/>
                <a:ea typeface="Adobe Fan Heiti Std B" pitchFamily="34" charset="-128"/>
              </a:rPr>
              <a:t>Save_CX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en-US" sz="1800" dirty="0" err="1" smtClean="0">
                <a:latin typeface="Adobe Fan Heiti Std B" pitchFamily="34" charset="-128"/>
                <a:ea typeface="Adobe Fan Heiti Std B" pitchFamily="34" charset="-128"/>
              </a:rPr>
              <a:t>dw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  ?</a:t>
            </a:r>
            <a:endParaRPr lang="ru-RU" sz="18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0006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000D                      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en-US" sz="1800" dirty="0" err="1" smtClean="0">
                <a:latin typeface="Adobe Fan Heiti Std B" pitchFamily="34" charset="-128"/>
                <a:ea typeface="Adobe Fan Heiti Std B" pitchFamily="34" charset="-128"/>
              </a:rPr>
              <a:t>Save_DH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  db  ? </a:t>
            </a:r>
            <a:endParaRPr lang="ru-RU" sz="1800" dirty="0" smtClean="0"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0007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20                                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Save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_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AX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en-US" sz="1800" dirty="0" err="1" smtClean="0">
                <a:latin typeface="Adobe Fan Heiti Std B" pitchFamily="34" charset="-128"/>
                <a:ea typeface="Adobe Fan Heiti Std B" pitchFamily="34" charset="-128"/>
              </a:rPr>
              <a:t>dw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?</a:t>
            </a: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                               ;</a:t>
            </a:r>
            <a:r>
              <a:rPr lang="ru-RU" sz="1800" dirty="0" smtClean="0">
                <a:latin typeface="Adobe Heiti Std R" pitchFamily="34" charset="-128"/>
                <a:ea typeface="Adobe Heiti Std R" pitchFamily="34" charset="-128"/>
                <a:cs typeface="Times New Roman" pitchFamily="18" charset="0"/>
              </a:rPr>
              <a:t>Блок параметров дискеты </a:t>
            </a: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                                               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db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30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dup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(?)</a:t>
            </a: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                               ;</a:t>
            </a:r>
            <a:r>
              <a:rPr lang="ru-RU" sz="1800" dirty="0" smtClean="0">
                <a:latin typeface="Adobe Heiti Std R" pitchFamily="34" charset="-128"/>
                <a:ea typeface="Adobe Heiti Std R" pitchFamily="34" charset="-128"/>
                <a:cs typeface="Adobe Arabic" pitchFamily="18" charset="-78"/>
              </a:rPr>
              <a:t>Сигнатура «нелюбимой» программы</a:t>
            </a:r>
          </a:p>
          <a:p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001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E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4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D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                                </a:t>
            </a:r>
            <a:r>
              <a:rPr lang="en-US" sz="1800" dirty="0" err="1" smtClean="0">
                <a:latin typeface="Adobe Fan Heiti Std B" pitchFamily="34" charset="-128"/>
                <a:ea typeface="Adobe Fan Heiti Std B" pitchFamily="34" charset="-128"/>
              </a:rPr>
              <a:t>EXESign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db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 8 </a:t>
            </a:r>
            <a:r>
              <a:rPr lang="en-US" sz="1800" dirty="0" smtClean="0">
                <a:latin typeface="Adobe Fan Heiti Std B" pitchFamily="34" charset="-128"/>
                <a:ea typeface="Adobe Fan Heiti Std B" pitchFamily="34" charset="-128"/>
              </a:rPr>
              <a:t>dup</a:t>
            </a:r>
            <a:r>
              <a:rPr lang="ru-RU" sz="1800" dirty="0" smtClean="0">
                <a:latin typeface="Adobe Fan Heiti Std B" pitchFamily="34" charset="-128"/>
                <a:ea typeface="Adobe Fan Heiti Std B" pitchFamily="34" charset="-128"/>
              </a:rPr>
              <a:t>(?)</a:t>
            </a:r>
          </a:p>
          <a:p>
            <a:endParaRPr lang="ru-RU" sz="1800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8577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Загрузочный вирус(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boot-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вирус)— вредоносная программа, которая записывает код в главную загрузочную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BootRecord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диска или загрузочную запись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Boot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диска и дискет. Загрузочный вирус активизируется после загрузки компьютера.</a:t>
            </a:r>
          </a:p>
          <a:p>
            <a:pPr marL="0" indent="358775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Известны с 1986 г.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Вирусы были распространены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1980–1990-х, но в настоящее время встречаются крайне редко (как побочное свойство файловых вирусов). Загрузочные вирусы были широко распространены в эпоху MS-DOS. </a:t>
            </a:r>
          </a:p>
          <a:p>
            <a:pPr marL="0" indent="358775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Дальнейшее развитие - 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буткиты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100010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Загрузочные вирусы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920085"/>
            <a:ext cx="8219256" cy="44348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;Это вирусный обработчик дискового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прерывания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;Он получает управление при любой попытке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;обратиться к дискете или винчестеру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New13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002C 2E: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3 0007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cs:Save_AX,ax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;Сразу же переадресовать текущую операцию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; Оригинальному обработчику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0030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0032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4A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Error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0034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9C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pushf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496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611560" y="1920085"/>
            <a:ext cx="8075240" cy="44348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         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Проверить код операции, при помощи которой</a:t>
            </a:r>
          </a:p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Осуществляется доступ к </a:t>
            </a:r>
            <a:r>
              <a:rPr lang="ru-RU" sz="2000" dirty="0" err="1" smtClean="0">
                <a:latin typeface="Arial Cyr" pitchFamily="34" charset="0"/>
                <a:cs typeface="Arial Cyr" pitchFamily="34" charset="0"/>
              </a:rPr>
              <a:t>диску.Дело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в том </a:t>
            </a:r>
          </a:p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Что вирус обрабатывает только результат</a:t>
            </a:r>
          </a:p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        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Чтения дисковых секторов(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ah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=2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).</a:t>
            </a:r>
          </a:p>
          <a:p>
            <a:endParaRPr lang="ru-RU" sz="20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0035  2E:80  3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Е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 0008 02       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2000" dirty="0" err="1" smtClean="0">
                <a:latin typeface="Arial Cyr" pitchFamily="34" charset="0"/>
                <a:cs typeface="Arial Cyr" pitchFamily="34" charset="0"/>
              </a:rPr>
              <a:t>cmp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cs:Save_Ax+1,2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Это</a:t>
            </a:r>
          </a:p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003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B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75 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40                         </a:t>
            </a:r>
            <a:r>
              <a:rPr lang="en-US" sz="2000" dirty="0" err="1" smtClean="0">
                <a:latin typeface="Arial Cyr" pitchFamily="34" charset="0"/>
                <a:cs typeface="Arial Cyr" pitchFamily="34" charset="0"/>
              </a:rPr>
              <a:t>jne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OK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             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сигнатура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!</a:t>
            </a:r>
          </a:p>
          <a:p>
            <a:endParaRPr lang="ru-RU" sz="20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        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Было выполнено чтение какого-то сектора</a:t>
            </a:r>
          </a:p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       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; с дискеты или винчестера в буфер памяти</a:t>
            </a:r>
          </a:p>
          <a:p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                     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 ;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с адресом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 ES</a:t>
            </a:r>
            <a:r>
              <a:rPr lang="ru-RU" sz="2000" dirty="0" smtClean="0">
                <a:latin typeface="Arial Cyr" pitchFamily="34" charset="0"/>
                <a:cs typeface="Arial Cyr" pitchFamily="34" charset="0"/>
              </a:rPr>
              <a:t>:</a:t>
            </a:r>
            <a:r>
              <a:rPr lang="en-US" sz="2000" dirty="0" smtClean="0">
                <a:latin typeface="Arial Cyr" pitchFamily="34" charset="0"/>
                <a:cs typeface="Arial Cyr" pitchFamily="34" charset="0"/>
              </a:rPr>
              <a:t>BX</a:t>
            </a:r>
            <a:endParaRPr lang="ru-RU" sz="2000" dirty="0"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515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34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611560" y="1700808"/>
            <a:ext cx="8136904" cy="475252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 </a:t>
            </a:r>
            <a:endParaRPr lang="ru-RU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             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;Далее выполняются сравнение содержимого</a:t>
            </a:r>
          </a:p>
          <a:p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                     ;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Прочитанного буфера с уникальной сигнатурой</a:t>
            </a:r>
          </a:p>
          <a:p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                     ;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Некой </a:t>
            </a:r>
            <a:r>
              <a:rPr lang="ru-RU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ЕХЕ-программы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и порча этого содержимого,</a:t>
            </a:r>
          </a:p>
          <a:p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                     ;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если сравнение </a:t>
            </a:r>
            <a:r>
              <a:rPr lang="ru-RU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успешно.За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это действие</a:t>
            </a:r>
          </a:p>
          <a:p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                     ;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вирус и получил своё имя </a:t>
            </a:r>
            <a:r>
              <a:rPr lang="en-US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AntiEXE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.</a:t>
            </a:r>
          </a:p>
          <a:p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0070 83 F9 01 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en-US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cmp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cx,1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0073  75 08           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en-US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jne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OK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0075 80 FE 00         </a:t>
            </a:r>
            <a:r>
              <a:rPr lang="en-US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cmp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dh,0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0078 75 03             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en-US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jne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OK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007A  E8 0004  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call   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Stealth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007D                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OK: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007D  9D                 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     </a:t>
            </a:r>
            <a:r>
              <a:rPr lang="en-US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popf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Е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E                  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Error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: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007E  CA     0002     </a:t>
            </a:r>
            <a:r>
              <a:rPr lang="ru-RU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        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</a:t>
            </a:r>
            <a:r>
              <a:rPr lang="en-US" sz="4200" dirty="0" err="1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retf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   </a:t>
            </a:r>
            <a:r>
              <a:rPr lang="en-US" sz="4200" dirty="0" smtClean="0">
                <a:latin typeface="Arial Cyr" pitchFamily="34" charset="0"/>
                <a:ea typeface="Adobe Heiti Std R" pitchFamily="34" charset="-128"/>
                <a:cs typeface="Arial Cyr" pitchFamily="34" charset="0"/>
              </a:rPr>
              <a:t>2</a:t>
            </a:r>
            <a:endParaRPr lang="ru-RU" sz="4200" dirty="0" smtClean="0">
              <a:latin typeface="Arial Cyr" pitchFamily="34" charset="0"/>
              <a:ea typeface="Adobe Heiti Std R" pitchFamily="34" charset="-128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8424936" cy="4726125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             ;Эта процедура непосредственно выполняет </a:t>
            </a:r>
          </a:p>
          <a:p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              ;Обработку операций чтения </a:t>
            </a:r>
            <a:r>
              <a:rPr lang="ru-RU" sz="2900" dirty="0" err="1" smtClean="0">
                <a:latin typeface="Arial Cyr" pitchFamily="34" charset="0"/>
                <a:cs typeface="Arial Cyr" pitchFamily="34" charset="0"/>
              </a:rPr>
              <a:t>секторов.Ее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              ;Назначение 1) если прочитан какой-нибудь</a:t>
            </a:r>
          </a:p>
          <a:p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               ;сектор </a:t>
            </a:r>
            <a:r>
              <a:rPr lang="ru-RU" sz="2900" dirty="0" err="1" smtClean="0">
                <a:latin typeface="Arial Cyr" pitchFamily="34" charset="0"/>
                <a:cs typeface="Arial Cyr" pitchFamily="34" charset="0"/>
              </a:rPr>
              <a:t>дискеты,то</a:t>
            </a:r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заразить её2)если </a:t>
            </a:r>
          </a:p>
          <a:p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                ;прочитан загрузочный сектор винчестера,</a:t>
            </a:r>
          </a:p>
          <a:p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                ;то заменить информацию в прочитанном буфере</a:t>
            </a:r>
          </a:p>
          <a:p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                 ;памяти ложной</a:t>
            </a:r>
          </a:p>
          <a:p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Stealht</a:t>
            </a:r>
            <a:r>
              <a:rPr lang="ru-RU" sz="2900" dirty="0" smtClean="0">
                <a:latin typeface="Arial Cyr" pitchFamily="34" charset="0"/>
                <a:cs typeface="Arial Cyr" pitchFamily="34" charset="0"/>
              </a:rPr>
              <a:t>:</a:t>
            </a: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0081  50                              push       ax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0082  53                              push       </a:t>
            </a:r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bx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0083  51                              push       </a:t>
            </a:r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cx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0084 52                               push       </a:t>
            </a:r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dx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0085  1E                              push       </a:t>
            </a:r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ds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0086 06                               push       </a:t>
            </a:r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es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0087  56                              push        </a:t>
            </a:r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si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2900" dirty="0" smtClean="0">
                <a:latin typeface="Arial Cyr" pitchFamily="34" charset="0"/>
                <a:cs typeface="Arial Cyr" pitchFamily="34" charset="0"/>
              </a:rPr>
              <a:t>0088  57                              push        </a:t>
            </a:r>
            <a:r>
              <a:rPr lang="en-US" sz="2900" dirty="0" err="1" smtClean="0">
                <a:latin typeface="Arial Cyr" pitchFamily="34" charset="0"/>
                <a:cs typeface="Arial Cyr" pitchFamily="34" charset="0"/>
              </a:rPr>
              <a:t>di</a:t>
            </a:r>
            <a:endParaRPr lang="ru-RU" sz="2900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920085"/>
            <a:ext cx="8219256" cy="443484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Сравнить прочитанное содержимое буфера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кодом самого вируса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008B     2E: A1       0000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ax,cs:Start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008F   3B  07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ax,[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0091   75  18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NotMe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0093   2E:A1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0002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ax,cs:Start+2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0097   3B  47           02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,[bx+2]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009A   75  0F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NotMe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515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496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8352928" cy="472612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;Если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сравнение  прошло успешно, то загрузить в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;Регистры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координаты спрятанного оригинального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;Загрузчика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и повторно выполнить операцию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чтения</a:t>
            </a: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009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С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8B  8F  0004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cx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,[bx+4]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00A0    8A  B7  0006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dh,[bx+6]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00A4    B8  0201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ax,201h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00A9    EB  63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int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  0D3h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 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;В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результате содержимое буфера заменено,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;Тем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что должно быть, а не тем, что 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;есть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на самом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деле</a:t>
            </a: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00A9  EB 63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jmp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short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Return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NotMe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: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                        ;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Далее следует фрагмент заражения дискеты </a:t>
            </a:r>
          </a:p>
          <a:p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                    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(основная часть его пропущена)</a:t>
            </a:r>
          </a:p>
          <a:p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  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                                            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. . .</a:t>
            </a:r>
          </a:p>
          <a:p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                         ;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Сохранить оригинальный загрузчик дискеты </a:t>
            </a:r>
          </a:p>
          <a:p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                          ;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На ней же</a:t>
            </a: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0102    B8   0301    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    ax,301h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0105   33    D8        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bx,bx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0107   B9   0001     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cx,1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010A   2A   F6          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sub   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dh,dh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010C   CD   D3       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int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0D3h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                                 ;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Выйти из </a:t>
            </a:r>
            <a:r>
              <a:rPr lang="ru-RU" sz="1400" dirty="0" err="1" smtClean="0">
                <a:latin typeface="Arial Cyr" pitchFamily="34" charset="0"/>
                <a:cs typeface="Arial Cyr" pitchFamily="34" charset="0"/>
              </a:rPr>
              <a:t>процедуры,восстановив</a:t>
            </a:r>
            <a:r>
              <a:rPr lang="ru-RU" sz="1400" dirty="0" smtClean="0">
                <a:latin typeface="Arial Cyr" pitchFamily="34" charset="0"/>
                <a:cs typeface="Arial Cyr" pitchFamily="34" charset="0"/>
              </a:rPr>
              <a:t> все регистры </a:t>
            </a: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010E                         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Return: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010E   5F                      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pop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di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  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010F   5E                          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pop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si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0110  07                            pop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es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0111   1F                           pop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ds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0112  5A                           pop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dx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0113  59                           pop 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cx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0114  5B                           pop 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bx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0115   58                     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popo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   ax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0116    C3                         </a:t>
            </a:r>
            <a:r>
              <a:rPr lang="en-US" sz="1400" dirty="0" err="1" smtClean="0">
                <a:latin typeface="Arial Cyr" pitchFamily="34" charset="0"/>
                <a:cs typeface="Arial Cyr" pitchFamily="34" charset="0"/>
              </a:rPr>
              <a:t>retn</a:t>
            </a:r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      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 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endParaRPr lang="ru-RU" sz="1400" dirty="0"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34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8568952" cy="5086165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          ;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С  этой точки  вирус фактически </a:t>
            </a: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           ;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Начинает свое выполнение</a:t>
            </a: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          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Begin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: 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0117    33  FF         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di,di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0119   8E   DF       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ds,di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011B   C4  16   004C            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les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dx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,[4Ch]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;Сохранить прежнее значение</a:t>
            </a: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;Вектора прерывания 13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h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 в векторе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D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3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h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011F   89  16  034C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0fs_13,dx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0123  8C  06  034E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Seg_13,es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Изменить положение стека</a:t>
            </a: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0127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FA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cli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0128   8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E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D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7               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ss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,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di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012A   BE  7C00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si,di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012D   8B E6              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sp,si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012F    FB                    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sti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0130   1E                      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push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ds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0131   56                      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push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0132      56                   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push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 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 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endParaRPr lang="ru-RU" sz="1600" dirty="0"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0318" cy="470595"/>
            <a:chOff x="1187450" y="1847850"/>
            <a:chExt cx="6766440" cy="470595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7058" y="1847850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8424936" cy="47261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;Скрыть от системной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памяти 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;Фрагмент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размером в 1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Кб</a:t>
            </a: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0133  A1  0413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ax,[413h]  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0136   48    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dec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0137  A3   0413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[413h],ax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Рассчитать сегментный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адрес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;Скрытого фрагмента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памяти</a:t>
            </a: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013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A  B1  06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cl,6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013C  D3   E0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shl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ax,cl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013E   8E  C0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es,ax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323528" y="836712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39552" y="1484784"/>
            <a:ext cx="8280920" cy="487014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;Установить </a:t>
            </a:r>
            <a:r>
              <a:rPr lang="ru-RU" dirty="0" err="1" smtClean="0">
                <a:latin typeface="Arial Cyr" pitchFamily="34" charset="0"/>
                <a:cs typeface="Arial Cyr" pitchFamily="34" charset="0"/>
              </a:rPr>
              <a:t>собственный,вирусный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;Обработчик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дискового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прерывания</a:t>
            </a: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0140   A3  004E           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[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4Eh],ax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0143  C7  06  004C  0027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[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4Ch],offset  New13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0149  50                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push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Скопировать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свой код из 0:7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C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00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;В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скрытый фрагмент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памяти</a:t>
            </a: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014A  B8  0155                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ax,offset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Copy2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014D 50                           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push   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014E  B9  0100                 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cx,100h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0151   FC                       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cld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0152  F3/A5                                           rep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movsw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 заражении дискеты или жесткого диска компьютера загрузочный вирус заменяет загрузочную запись или главную загрузочную запись. В результате загрузочный вирус получает управление до программы загрузки ОС, в результате чего процедура управления выполняется под контролем </a:t>
            </a:r>
            <a:r>
              <a:rPr lang="ru-RU" dirty="0" err="1" smtClean="0"/>
              <a:t>вируса.Название</a:t>
            </a:r>
            <a:r>
              <a:rPr lang="ru-RU" dirty="0" smtClean="0"/>
              <a:t> загрузочный</a:t>
            </a:r>
            <a:r>
              <a:rPr lang="en-US" dirty="0" smtClean="0"/>
              <a:t> </a:t>
            </a:r>
            <a:r>
              <a:rPr lang="ru-RU" dirty="0" smtClean="0"/>
              <a:t>вирус подчеркивает тот факт, что вирус данного типа использует для своего распространения загрузочные записи дисков и дискет.</a:t>
            </a:r>
          </a:p>
          <a:p>
            <a:endParaRPr lang="ru-RU" dirty="0"/>
          </a:p>
        </p:txBody>
      </p:sp>
      <p:grpSp>
        <p:nvGrpSpPr>
          <p:cNvPr id="4" name="Группа 19"/>
          <p:cNvGrpSpPr>
            <a:grpSpLocks noGrp="1"/>
          </p:cNvGrpSpPr>
          <p:nvPr>
            <p:ph type="title"/>
          </p:nvPr>
        </p:nvGrpSpPr>
        <p:grpSpPr>
          <a:xfrm>
            <a:off x="457200" y="908720"/>
            <a:ext cx="8435280" cy="595675"/>
            <a:chOff x="1187450" y="1847850"/>
            <a:chExt cx="6769322" cy="487186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219940" y="1950149"/>
              <a:ext cx="6736832" cy="384887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Принцип работы.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39552" y="1700808"/>
            <a:ext cx="8604448" cy="46541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	</a:t>
            </a:r>
            <a:endParaRPr lang="ru-RU" dirty="0" smtClean="0"/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Выполнить длинный переход в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;Скрытую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копию </a:t>
            </a:r>
            <a:r>
              <a:rPr lang="ru-RU" dirty="0" err="1" smtClean="0">
                <a:latin typeface="Arial Cyr" pitchFamily="34" charset="0"/>
                <a:cs typeface="Arial Cyr" pitchFamily="34" charset="0"/>
              </a:rPr>
              <a:t>вируса,на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метку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Copy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2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0154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CB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;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Retf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                ;Эта часть вируса </a:t>
            </a:r>
            <a:r>
              <a:rPr lang="ru-RU" dirty="0" err="1" smtClean="0">
                <a:latin typeface="Arial Cyr" pitchFamily="34" charset="0"/>
                <a:cs typeface="Arial Cyr" pitchFamily="34" charset="0"/>
              </a:rPr>
              <a:t>выполняется,будучи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; расположена в скрытом фрагменте памяти</a:t>
            </a: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Copy2: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0155   33  C0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ax,ax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0157   8E  C0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es,ax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0159   CD   D3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int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0D3h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015B  0E                          push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cs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015C  1F                           pop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ds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015D  B8  0201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ax,201h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0160   5B                           pop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bx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611560" y="1920085"/>
            <a:ext cx="807524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Извлечь сохраненный во время прошлого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Заражения признак источника загрузки: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С винчестера или с дискеты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0161  8В  0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E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0004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cx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,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Save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_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CX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0165  83  F9  0D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cmp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cx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,  0Dh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0168   75  06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jne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From_FDD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From_HDD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: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016A  BA  0080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dx,80h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016D  CD  D3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int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0D3h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016F  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Go_Out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: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016F   CB   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retf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23528" y="1484784"/>
            <a:ext cx="8496944" cy="48701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 фрагмент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выполняется,если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вирус получил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после загрузки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дискеты.Теперь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Вирус сразу же попытается заразить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винчестер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0170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From_FDD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0170  2B  D2                   sub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dx,dx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0172  8A  36  0006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dh,Save_DH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0176   CD   D3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0D3h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0178    72  F5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Go_Out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2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8352928" cy="46541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Прочитать из сектора 0/0/1 винчестера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Оригинальный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загрузчик</a:t>
            </a:r>
          </a:p>
          <a:p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017A  0E                        push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cs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017B  07                        pop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es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017C  B8   0201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ax,201h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017F  B8  0200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bx,200h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0182  B9  0001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cx,1 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0185  BA  0080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dx,80h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0188  CD  D3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int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0D3h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018A  72  E3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jc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Go_Out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5078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23528" y="1628800"/>
            <a:ext cx="8568952" cy="4726125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                      ;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Сравнить первые  байты прочитанного загрузчика</a:t>
            </a:r>
          </a:p>
          <a:p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                      ;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С первыми байтами вируса: не заражен ли</a:t>
            </a:r>
          </a:p>
          <a:p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                      ;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Винчестер уже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?</a:t>
            </a:r>
          </a:p>
          <a:p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018С  33  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F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6 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si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,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si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018E AD       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lodsw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 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018F  3B 07 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cmp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ax,[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] 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0191  75  06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jne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Not_EQ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0193  AD 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lodsw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0194  3B   47   02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cmp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 ax,[bx+2]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0197   74  D6    je  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Go_Out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                      ;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Сохранить оригинальный загрузчик в секторе</a:t>
            </a:r>
          </a:p>
          <a:p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                      ;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С координатами  0/0/0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Dh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                              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Not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_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EQ</a:t>
            </a:r>
            <a:r>
              <a:rPr lang="ru-RU" sz="1400" b="1" dirty="0" smtClean="0">
                <a:latin typeface="Arial Cyr" pitchFamily="34" charset="0"/>
                <a:cs typeface="Arial Cyr" pitchFamily="34" charset="0"/>
              </a:rPr>
              <a:t>:</a:t>
            </a: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0199  B9    000D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  cx,0Dh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019C  89  0E   0004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Save_CX,cx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01A0    B8   0301  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    ax,301h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01A3   50     push   ax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01A4    CD  D3     </a:t>
            </a:r>
            <a:r>
              <a:rPr lang="en-US" sz="1400" b="1" dirty="0" err="1" smtClean="0">
                <a:latin typeface="Arial Cyr" pitchFamily="34" charset="0"/>
                <a:cs typeface="Arial Cyr" pitchFamily="34" charset="0"/>
              </a:rPr>
              <a:t>int</a:t>
            </a:r>
            <a:r>
              <a:rPr lang="en-US" sz="1400" b="1" dirty="0" smtClean="0">
                <a:latin typeface="Arial Cyr" pitchFamily="34" charset="0"/>
                <a:cs typeface="Arial Cyr" pitchFamily="34" charset="0"/>
              </a:rPr>
              <a:t>   0D3h</a:t>
            </a:r>
            <a:endParaRPr lang="ru-RU" sz="1400" b="1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400" dirty="0" smtClean="0">
                <a:latin typeface="Arial Cyr" pitchFamily="34" charset="0"/>
                <a:cs typeface="Arial Cyr" pitchFamily="34" charset="0"/>
              </a:rPr>
              <a:t> </a:t>
            </a:r>
            <a:endParaRPr lang="ru-RU" sz="1400" dirty="0" smtClean="0">
              <a:latin typeface="Arial Cyr" pitchFamily="34" charset="0"/>
              <a:cs typeface="Arial Cyr" pitchFamily="34" charset="0"/>
            </a:endParaRPr>
          </a:p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4897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899592" y="1920085"/>
            <a:ext cx="7787208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Записать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вирусный код в загрузочный сектор 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   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Винчестера(этот фрагмент пропущен)</a:t>
            </a: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                                 .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. .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01В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D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CB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                        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retf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dirty="0" smtClean="0">
                <a:latin typeface="Arial Cyr" pitchFamily="34" charset="0"/>
                <a:cs typeface="Arial Cyr" pitchFamily="34" charset="0"/>
              </a:rPr>
              <a:t>;-----------------------------------------------------------------------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          ;  Partition Table 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винчестера</a:t>
            </a: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01BE    ??                              db   64 dup(?)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                          ;</a:t>
            </a:r>
            <a:r>
              <a:rPr lang="ru-RU" dirty="0" smtClean="0">
                <a:latin typeface="Arial Cyr" pitchFamily="34" charset="0"/>
                <a:cs typeface="Arial Cyr" pitchFamily="34" charset="0"/>
              </a:rPr>
              <a:t>Признак загрузочного сектора</a:t>
            </a: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01FF    AA  55                    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SignDK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en-US" dirty="0" err="1" smtClean="0">
                <a:latin typeface="Arial Cyr" pitchFamily="34" charset="0"/>
                <a:cs typeface="Arial Cyr" pitchFamily="34" charset="0"/>
              </a:rPr>
              <a:t>dw</a:t>
            </a:r>
            <a:r>
              <a:rPr lang="en-US" dirty="0" smtClean="0">
                <a:latin typeface="Arial Cyr" pitchFamily="34" charset="0"/>
                <a:cs typeface="Arial Cyr" pitchFamily="34" charset="0"/>
              </a:rPr>
              <a:t>   55Aah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dirty="0" smtClean="0">
                <a:latin typeface="Arial Cyr" pitchFamily="34" charset="0"/>
                <a:cs typeface="Arial Cyr" pitchFamily="34" charset="0"/>
              </a:rPr>
              <a:t> </a:t>
            </a:r>
            <a:endParaRPr lang="ru-RU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6470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Stoned.AntiEXE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4897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715436" cy="516006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обнаружить код вируса в оперативной памяти компьютера и однозначно идентифицировать 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обезвредить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stealth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-механизм вируса, после чего мы получим возможность напрямую читать дисковые сектора без боязни, что их содержимое будет подменено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обезвредить процедуру заражения, восстановив прежнее значение вектора прерывания 13h, после чего мы получим возможность напрямую писать дисковые сектора без боязни, что их содержимое будет замещено кодом вируса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обнаружить в загрузочных секторах винчестера и дискет вирусный код и также однозначно идентифицировать его как код вируса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Stoned.AntiEXE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разыскать по смещениям оригинальное содержимое загрузочных секторов на винчестере и дискетах и записать их на их «законное» место (впрочем, и на дискете, и на винчестере оригинал хранится в {0,0,D}).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51520" y="62068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 Разработка антивируса</a:t>
              </a: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51520" y="404664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b="1" dirty="0" smtClean="0"/>
                <a:t>Зашифрованные вирусы</a:t>
              </a: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11824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Оригинальный код</a:t>
            </a: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Jmp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$0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.. . ..  .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$0:         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cli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ax,ax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ss,ax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ds,ax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        sp,7C00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cli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ax,ax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ss,ax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ds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ax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sp,7C00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sti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;Процедура расшифровки</a:t>
            </a: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,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offset</a:t>
            </a:r>
            <a:r>
              <a:rPr lang="ru-RU" sz="1600" dirty="0" smtClean="0">
                <a:latin typeface="Arial Cyr" pitchFamily="34" charset="0"/>
                <a:cs typeface="Arial Cyr" pitchFamily="34" charset="0"/>
              </a:rPr>
              <a:t>  $1</a:t>
            </a: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cx,017E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$2: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ah,[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]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ah,FF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           [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],ah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inc                </a:t>
            </a:r>
            <a:r>
              <a:rPr lang="en-US" sz="1600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  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1600" dirty="0" smtClean="0">
                <a:latin typeface="Arial Cyr" pitchFamily="34" charset="0"/>
                <a:cs typeface="Arial Cyr" pitchFamily="34" charset="0"/>
              </a:rPr>
              <a:t>loop              $2</a:t>
            </a:r>
            <a:endParaRPr lang="ru-RU" sz="1600" dirty="0" smtClean="0">
              <a:latin typeface="Arial Cyr" pitchFamily="34" charset="0"/>
              <a:cs typeface="Arial Cyr" pitchFamily="34" charset="0"/>
            </a:endParaRPr>
          </a:p>
          <a:p>
            <a:endParaRPr lang="ru-RU" sz="1600" dirty="0">
              <a:latin typeface="Arial Cyr" pitchFamily="34" charset="0"/>
              <a:cs typeface="Arial Cy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;</a:t>
            </a:r>
            <a:r>
              <a:rPr lang="ru-RU" dirty="0" smtClean="0"/>
              <a:t>Фрагмент до и после расшифровки</a:t>
            </a:r>
          </a:p>
          <a:p>
            <a:r>
              <a:rPr lang="en-US" dirty="0" smtClean="0"/>
              <a:t>$</a:t>
            </a:r>
            <a:r>
              <a:rPr lang="en-US" dirty="0" smtClean="0"/>
              <a:t>1:    pop          </a:t>
            </a:r>
            <a:r>
              <a:rPr lang="en-US" dirty="0" err="1" smtClean="0"/>
              <a:t>si</a:t>
            </a:r>
            <a:r>
              <a:rPr lang="en-US" dirty="0" smtClean="0"/>
              <a:t>            ; </a:t>
            </a:r>
            <a:r>
              <a:rPr lang="en-US" dirty="0" err="1" smtClean="0"/>
              <a:t>mov</a:t>
            </a:r>
            <a:r>
              <a:rPr lang="en-US" dirty="0" smtClean="0"/>
              <a:t>   ax,[00413]</a:t>
            </a:r>
            <a:endParaRPr lang="ru-RU" dirty="0" smtClean="0"/>
          </a:p>
          <a:p>
            <a:r>
              <a:rPr lang="en-US" dirty="0" smtClean="0"/>
              <a:t>In     </a:t>
            </a:r>
            <a:r>
              <a:rPr lang="en-US" dirty="0" err="1" smtClean="0"/>
              <a:t>al,dx</a:t>
            </a:r>
            <a:r>
              <a:rPr lang="en-US" dirty="0" smtClean="0"/>
              <a:t>                         ;sub     ax,0002</a:t>
            </a:r>
            <a:endParaRPr lang="ru-RU" dirty="0" smtClean="0"/>
          </a:p>
          <a:p>
            <a:r>
              <a:rPr lang="en-US" dirty="0" err="1" smtClean="0"/>
              <a:t>Sti</a:t>
            </a:r>
            <a:r>
              <a:rPr lang="en-US" dirty="0" smtClean="0"/>
              <a:t>                                     ;</a:t>
            </a:r>
            <a:r>
              <a:rPr lang="en-US" dirty="0" err="1" smtClean="0"/>
              <a:t>mov</a:t>
            </a:r>
            <a:r>
              <a:rPr lang="en-US" dirty="0" smtClean="0"/>
              <a:t>    [00413],ax</a:t>
            </a:r>
            <a:endParaRPr lang="ru-RU" dirty="0" smtClean="0"/>
          </a:p>
          <a:p>
            <a:r>
              <a:rPr lang="en-US" dirty="0" err="1" smtClean="0"/>
              <a:t>Sar</a:t>
            </a:r>
            <a:r>
              <a:rPr lang="en-US" dirty="0" smtClean="0"/>
              <a:t>    </a:t>
            </a:r>
            <a:r>
              <a:rPr lang="en-US" dirty="0" err="1" smtClean="0"/>
              <a:t>ch,cl</a:t>
            </a:r>
            <a:r>
              <a:rPr lang="en-US" dirty="0" smtClean="0"/>
              <a:t>                       ; </a:t>
            </a:r>
            <a:r>
              <a:rPr lang="en-US" dirty="0" err="1" smtClean="0"/>
              <a:t>mov</a:t>
            </a:r>
            <a:r>
              <a:rPr lang="en-US" dirty="0" smtClean="0"/>
              <a:t>   cl,06</a:t>
            </a:r>
            <a:endParaRPr lang="ru-RU" dirty="0" smtClean="0"/>
          </a:p>
          <a:p>
            <a:r>
              <a:rPr lang="en-US" dirty="0" smtClean="0"/>
              <a:t>Call    [</a:t>
            </a:r>
            <a:r>
              <a:rPr lang="en-US" dirty="0" err="1" smtClean="0"/>
              <a:t>si</a:t>
            </a:r>
            <a:r>
              <a:rPr lang="en-US" dirty="0" smtClean="0"/>
              <a:t>][0FFEC]            ;</a:t>
            </a:r>
            <a:r>
              <a:rPr lang="en-US" dirty="0" err="1" smtClean="0"/>
              <a:t>shl</a:t>
            </a:r>
            <a:r>
              <a:rPr lang="en-US" dirty="0" smtClean="0"/>
              <a:t>      </a:t>
            </a:r>
            <a:r>
              <a:rPr lang="en-US" dirty="0" err="1" smtClean="0"/>
              <a:t>ax,cl</a:t>
            </a:r>
            <a:endParaRPr lang="ru-RU" dirty="0" smtClean="0"/>
          </a:p>
          <a:p>
            <a:r>
              <a:rPr lang="en-US" dirty="0" err="1" smtClean="0"/>
              <a:t>Sti</a:t>
            </a:r>
            <a:r>
              <a:rPr lang="en-US" dirty="0" smtClean="0"/>
              <a:t>                                    ;</a:t>
            </a:r>
            <a:r>
              <a:rPr lang="en-US" dirty="0" err="1" smtClean="0"/>
              <a:t>shl</a:t>
            </a:r>
            <a:r>
              <a:rPr lang="en-US" dirty="0" smtClean="0"/>
              <a:t>       </a:t>
            </a:r>
            <a:r>
              <a:rPr lang="en-US" dirty="0" err="1" smtClean="0"/>
              <a:t>ax,cl</a:t>
            </a:r>
            <a:endParaRPr lang="ru-RU" dirty="0" smtClean="0"/>
          </a:p>
          <a:p>
            <a:r>
              <a:rPr lang="en-US" dirty="0" smtClean="0"/>
              <a:t>Dec      </a:t>
            </a:r>
            <a:r>
              <a:rPr lang="en-US" dirty="0" err="1" smtClean="0"/>
              <a:t>si</a:t>
            </a:r>
            <a:r>
              <a:rPr lang="en-US" dirty="0" smtClean="0"/>
              <a:t>                        ;push     ax</a:t>
            </a:r>
            <a:endParaRPr lang="ru-RU" dirty="0" smtClean="0"/>
          </a:p>
          <a:p>
            <a:r>
              <a:rPr lang="en-US" dirty="0" err="1" smtClean="0"/>
              <a:t>Stc</a:t>
            </a:r>
            <a:r>
              <a:rPr lang="en-US" dirty="0" smtClean="0"/>
              <a:t>                                  ;pop       </a:t>
            </a:r>
            <a:r>
              <a:rPr lang="en-US" dirty="0" err="1" smtClean="0"/>
              <a:t>es</a:t>
            </a:r>
            <a:endParaRPr lang="ru-RU" dirty="0" smtClean="0"/>
          </a:p>
          <a:p>
            <a:r>
              <a:rPr lang="en-US" dirty="0" smtClean="0"/>
              <a:t>Sub    al,1F                     ;</a:t>
            </a:r>
            <a:r>
              <a:rPr lang="en-US" dirty="0" err="1" smtClean="0"/>
              <a:t>mov</a:t>
            </a:r>
            <a:r>
              <a:rPr lang="en-US" dirty="0" smtClean="0"/>
              <a:t>     bx,0200</a:t>
            </a:r>
            <a:endParaRPr lang="ru-RU" dirty="0" smtClean="0"/>
          </a:p>
          <a:p>
            <a:r>
              <a:rPr lang="en-US" dirty="0" err="1" smtClean="0"/>
              <a:t>Scasw</a:t>
            </a:r>
            <a:r>
              <a:rPr lang="en-US" dirty="0" smtClean="0"/>
              <a:t>                            ;</a:t>
            </a:r>
            <a:r>
              <a:rPr lang="en-US" dirty="0" err="1" smtClean="0"/>
              <a:t>mov</a:t>
            </a:r>
            <a:r>
              <a:rPr lang="en-US" dirty="0" smtClean="0"/>
              <a:t>      ax,0201</a:t>
            </a:r>
            <a:endParaRPr lang="ru-RU" dirty="0" smtClean="0"/>
          </a:p>
          <a:p>
            <a:r>
              <a:rPr lang="en-US" dirty="0" err="1" smtClean="0"/>
              <a:t>Clc</a:t>
            </a:r>
            <a:r>
              <a:rPr lang="en-US" dirty="0" smtClean="0"/>
              <a:t>                                  ;</a:t>
            </a:r>
            <a:r>
              <a:rPr lang="en-US" dirty="0" err="1" smtClean="0"/>
              <a:t>mov</a:t>
            </a:r>
            <a:r>
              <a:rPr lang="en-US" dirty="0" smtClean="0"/>
              <a:t>      cx,0001</a:t>
            </a:r>
            <a:endParaRPr lang="ru-RU" dirty="0" smtClean="0"/>
          </a:p>
          <a:p>
            <a:r>
              <a:rPr lang="en-US" dirty="0" smtClean="0"/>
              <a:t>Inc     sp                         ;</a:t>
            </a:r>
            <a:r>
              <a:rPr lang="en-US" dirty="0" err="1" smtClean="0"/>
              <a:t>xor</a:t>
            </a:r>
            <a:r>
              <a:rPr lang="en-US" dirty="0" smtClean="0"/>
              <a:t>        </a:t>
            </a:r>
            <a:r>
              <a:rPr lang="en-US" dirty="0" err="1" smtClean="0"/>
              <a:t>dh,dh</a:t>
            </a:r>
            <a:endParaRPr lang="ru-RU" dirty="0" smtClean="0"/>
          </a:p>
          <a:p>
            <a:r>
              <a:rPr lang="en-US" dirty="0" smtClean="0"/>
              <a:t>???     </a:t>
            </a:r>
            <a:r>
              <a:rPr lang="en-US" dirty="0" err="1" smtClean="0"/>
              <a:t>bp</a:t>
            </a:r>
            <a:r>
              <a:rPr lang="en-US" dirty="0" smtClean="0"/>
              <a:t>                        ; </a:t>
            </a:r>
            <a:r>
              <a:rPr lang="en-US" dirty="0" err="1" smtClean="0"/>
              <a:t>mov</a:t>
            </a:r>
            <a:r>
              <a:rPr lang="en-US" dirty="0" smtClean="0"/>
              <a:t>    dl,[07BD8]</a:t>
            </a:r>
            <a:endParaRPr lang="ru-RU" dirty="0" smtClean="0"/>
          </a:p>
          <a:p>
            <a:endParaRPr lang="ru-RU" dirty="0"/>
          </a:p>
        </p:txBody>
      </p:sp>
      <p:grpSp>
        <p:nvGrpSpPr>
          <p:cNvPr id="4" name="Группа 19"/>
          <p:cNvGrpSpPr>
            <a:grpSpLocks noGrp="1"/>
          </p:cNvGrpSpPr>
          <p:nvPr>
            <p:ph type="title"/>
          </p:nvPr>
        </p:nvGrpSpPr>
        <p:grpSpPr>
          <a:xfrm>
            <a:off x="395536" y="260648"/>
            <a:ext cx="8229600" cy="651098"/>
            <a:chOff x="1187450" y="1847850"/>
            <a:chExt cx="6769322" cy="498667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b="1" dirty="0" smtClean="0"/>
                <a:t>Зашифрованные вирусы</a:t>
              </a: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 contrast="-20000"/>
          </a:blip>
          <a:srcRect t="68637" r="27729"/>
          <a:stretch>
            <a:fillRect/>
          </a:stretch>
        </p:blipFill>
        <p:spPr bwMode="auto">
          <a:xfrm>
            <a:off x="827584" y="4365104"/>
            <a:ext cx="7595846" cy="8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242088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тем как передать управление на шифрованный фрагмент ,вирус применяет к значениям его байтов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операцию,обратную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той ,каковая была использована при зашифровке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кода.Используется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операция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XOR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9"/>
          <p:cNvGrpSpPr/>
          <p:nvPr/>
        </p:nvGrpSpPr>
        <p:grpSpPr>
          <a:xfrm>
            <a:off x="285720" y="836712"/>
            <a:ext cx="8678768" cy="576064"/>
            <a:chOff x="1187450" y="1847850"/>
            <a:chExt cx="6769322" cy="49866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b="1" dirty="0" smtClean="0"/>
                <a:t>Зашифрованные вирусы</a:t>
              </a: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0" y="188640"/>
            <a:ext cx="9144000" cy="5714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Кафедра Защищенных систем связи</a:t>
            </a:r>
            <a:b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Cyr"/>
                <a:ea typeface="+mj-ea"/>
                <a:cs typeface="+mj-cs"/>
              </a:rPr>
              <a:t> Malware (</a:t>
            </a: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Cyr"/>
                <a:ea typeface="+mj-ea"/>
                <a:cs typeface="+mj-cs"/>
              </a:rPr>
              <a:t>Вредоносное ПО)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gua.convdocs.org/tw_files2/urls_2/274/d-273174/7z-docs/1_html_m40c350f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2627784" y="4293096"/>
            <a:ext cx="4999647" cy="25649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643470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Устройство жесткого диска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15362" name="Picture 2" descr="http://compolife.ru/interesno_kartinki/ustrojstvo_pk/HDD/03_zhestkij-disk-%28hdd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4708860" cy="3071834"/>
          </a:xfrm>
          <a:prstGeom prst="rect">
            <a:avLst/>
          </a:prstGeom>
          <a:noFill/>
        </p:spPr>
      </p:pic>
      <p:pic>
        <p:nvPicPr>
          <p:cNvPr id="15366" name="Picture 6" descr="http://baumanki.net/uploads/lectures/informatika-i-programmirovanie/lekcii-po-operacionnym-sistemam/files/1-6.1.-fizicheskaya-organizaciya-zhestkogo-dis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0980" y="1484784"/>
            <a:ext cx="429302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Вирусы, не сохраняющие оригинальных</a:t>
            </a:r>
            <a:r>
              <a:rPr lang="en-US" sz="2000" b="1" dirty="0" smtClean="0"/>
              <a:t> </a:t>
            </a:r>
            <a:r>
              <a:rPr lang="ru-RU" sz="2000" b="1" dirty="0" smtClean="0"/>
              <a:t>загрузчиков</a:t>
            </a:r>
            <a:endParaRPr lang="en-US" sz="2000" b="1" dirty="0" smtClean="0"/>
          </a:p>
          <a:p>
            <a:r>
              <a:rPr lang="ru-RU" sz="2000" b="1" dirty="0" smtClean="0"/>
              <a:t>Механизмы противодействия удалению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вирусов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357158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Редко встречающиеся особенности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935480"/>
            <a:ext cx="8147248" cy="37257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Вирусы перехватывают прерывание </a:t>
            </a:r>
            <a:r>
              <a:rPr lang="en-US" dirty="0" smtClean="0"/>
              <a:t>INT 13h(</a:t>
            </a:r>
            <a:r>
              <a:rPr lang="ru-RU" dirty="0" smtClean="0"/>
              <a:t>обращение к диску) и следят за операциями  чтения</a:t>
            </a:r>
            <a:r>
              <a:rPr lang="en-US" dirty="0" smtClean="0"/>
              <a:t>/</a:t>
            </a:r>
            <a:r>
              <a:rPr lang="ru-RU" dirty="0" smtClean="0"/>
              <a:t>записи</a:t>
            </a:r>
          </a:p>
          <a:p>
            <a:r>
              <a:rPr lang="ru-RU" dirty="0" smtClean="0"/>
              <a:t>При записи сектора или секторов через обычную функцию (</a:t>
            </a:r>
            <a:r>
              <a:rPr lang="en-US" dirty="0" smtClean="0"/>
              <a:t>AH=03h</a:t>
            </a:r>
            <a:r>
              <a:rPr lang="ru-RU" dirty="0" smtClean="0"/>
              <a:t>) вирус записывает сектора по одному с </a:t>
            </a:r>
            <a:r>
              <a:rPr lang="ru-RU" dirty="0" err="1" smtClean="0"/>
              <a:t>пмощью</a:t>
            </a:r>
            <a:r>
              <a:rPr lang="ru-RU" dirty="0" smtClean="0"/>
              <a:t> функции «запись длинных секторов»(</a:t>
            </a:r>
            <a:r>
              <a:rPr lang="en-US" dirty="0" smtClean="0"/>
              <a:t>AH=0Bh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</a:p>
          <a:p>
            <a:r>
              <a:rPr lang="ru-RU" dirty="0" smtClean="0"/>
              <a:t>При чтении секторов с помощью обычной функции чтения(</a:t>
            </a:r>
            <a:r>
              <a:rPr lang="en-US" dirty="0" smtClean="0"/>
              <a:t>AH=0Ah</a:t>
            </a:r>
            <a:r>
              <a:rPr lang="ru-RU" dirty="0" smtClean="0"/>
              <a:t>)</a:t>
            </a:r>
            <a:r>
              <a:rPr lang="en-US" dirty="0" smtClean="0"/>
              <a:t>,</a:t>
            </a:r>
            <a:r>
              <a:rPr lang="ru-RU" dirty="0" smtClean="0"/>
              <a:t>которая читает как сектора ,записанные функцией </a:t>
            </a:r>
            <a:r>
              <a:rPr lang="en-US" dirty="0" smtClean="0"/>
              <a:t>AH=02h,</a:t>
            </a:r>
            <a:r>
              <a:rPr lang="ru-RU" dirty="0" smtClean="0"/>
              <a:t>так и записанные функцией </a:t>
            </a:r>
            <a:r>
              <a:rPr lang="en-US" dirty="0" smtClean="0"/>
              <a:t>AH=0Bh</a:t>
            </a:r>
          </a:p>
          <a:p>
            <a:r>
              <a:rPr lang="ru-RU" dirty="0" smtClean="0"/>
              <a:t>Пораженные сектора перестают читаться средствами </a:t>
            </a:r>
            <a:r>
              <a:rPr lang="en-US" dirty="0" smtClean="0"/>
              <a:t>DOS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19"/>
          <p:cNvGrpSpPr>
            <a:grpSpLocks noGrp="1"/>
          </p:cNvGrpSpPr>
          <p:nvPr>
            <p:ph type="title"/>
          </p:nvPr>
        </p:nvGrpSpPr>
        <p:grpSpPr>
          <a:xfrm>
            <a:off x="539552" y="404664"/>
            <a:ext cx="8262109" cy="625886"/>
            <a:chOff x="1246681" y="1914633"/>
            <a:chExt cx="6796062" cy="29024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1305911" y="1948025"/>
              <a:ext cx="6736832" cy="218228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Anti CMOS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246681" y="1914633"/>
              <a:ext cx="392113" cy="29024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661248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err="1" smtClean="0"/>
              <a:t>Cmp</a:t>
            </a:r>
            <a:r>
              <a:rPr lang="en-US" sz="2900" dirty="0" smtClean="0"/>
              <a:t> </a:t>
            </a:r>
            <a:r>
              <a:rPr lang="ru-RU" sz="2900" dirty="0" smtClean="0"/>
              <a:t>  </a:t>
            </a:r>
            <a:r>
              <a:rPr lang="en-US" sz="2900" dirty="0" smtClean="0"/>
              <a:t>               </a:t>
            </a:r>
            <a:r>
              <a:rPr lang="ru-RU" sz="2900" dirty="0" smtClean="0"/>
              <a:t> </a:t>
            </a:r>
            <a:r>
              <a:rPr lang="en-US" sz="2900" dirty="0" smtClean="0"/>
              <a:t>byte</a:t>
            </a:r>
            <a:r>
              <a:rPr lang="ru-RU" sz="2900" dirty="0" smtClean="0"/>
              <a:t>  </a:t>
            </a:r>
            <a:r>
              <a:rPr lang="en-US" sz="2900" dirty="0" err="1" smtClean="0"/>
              <a:t>ptr</a:t>
            </a:r>
            <a:r>
              <a:rPr lang="ru-RU" sz="2900" dirty="0" smtClean="0"/>
              <a:t>   </a:t>
            </a:r>
            <a:r>
              <a:rPr lang="en-US" sz="2900" dirty="0" err="1" smtClean="0"/>
              <a:t>ds</a:t>
            </a:r>
            <a:r>
              <a:rPr lang="ru-RU" sz="2900" dirty="0" smtClean="0"/>
              <a:t>:[0</a:t>
            </a:r>
            <a:r>
              <a:rPr lang="en-US" sz="2900" dirty="0" err="1" smtClean="0"/>
              <a:t>Bh</a:t>
            </a:r>
            <a:r>
              <a:rPr lang="ru-RU" sz="2900" dirty="0" smtClean="0"/>
              <a:t>];0                 ;Загрузка была с дискеты?</a:t>
            </a:r>
          </a:p>
          <a:p>
            <a:r>
              <a:rPr lang="en-US" sz="2900" dirty="0" smtClean="0"/>
              <a:t>Je   </a:t>
            </a:r>
            <a:r>
              <a:rPr lang="en-US" sz="2900" dirty="0" smtClean="0"/>
              <a:t>                     </a:t>
            </a:r>
            <a:r>
              <a:rPr lang="en-US" sz="2900" dirty="0" err="1" smtClean="0"/>
              <a:t>From_FDD</a:t>
            </a:r>
            <a:endParaRPr lang="ru-RU" sz="2900" dirty="0" smtClean="0"/>
          </a:p>
          <a:p>
            <a:r>
              <a:rPr lang="en-US" sz="2900" dirty="0" smtClean="0"/>
              <a:t>F</a:t>
            </a:r>
            <a:endParaRPr lang="ru-RU" sz="2900" dirty="0" smtClean="0"/>
          </a:p>
          <a:p>
            <a:r>
              <a:rPr lang="en-US" sz="2900" dirty="0" err="1" smtClean="0"/>
              <a:t>From_HDD</a:t>
            </a:r>
            <a:r>
              <a:rPr lang="en-US" sz="2900" dirty="0" smtClean="0"/>
              <a:t>:</a:t>
            </a:r>
            <a:endParaRPr lang="ru-RU" sz="2900" dirty="0" smtClean="0"/>
          </a:p>
          <a:p>
            <a:r>
              <a:rPr lang="en-US" sz="2900" dirty="0" err="1" smtClean="0"/>
              <a:t>Mov</a:t>
            </a:r>
            <a:r>
              <a:rPr lang="en-US" sz="2900" dirty="0" smtClean="0"/>
              <a:t>    </a:t>
            </a:r>
            <a:r>
              <a:rPr lang="en-US" sz="2900" dirty="0" smtClean="0"/>
              <a:t>                 </a:t>
            </a:r>
            <a:r>
              <a:rPr lang="en-US" sz="2900" dirty="0" err="1" smtClean="0"/>
              <a:t>si,offset</a:t>
            </a:r>
            <a:r>
              <a:rPr lang="en-US" sz="2900" dirty="0" smtClean="0"/>
              <a:t>  </a:t>
            </a:r>
            <a:r>
              <a:rPr lang="en-US" sz="2900" dirty="0" smtClean="0"/>
              <a:t>PTable-10h</a:t>
            </a:r>
            <a:endParaRPr lang="ru-RU" sz="2900" dirty="0" smtClean="0"/>
          </a:p>
          <a:p>
            <a:r>
              <a:rPr lang="en-US" sz="2900" dirty="0" err="1" smtClean="0"/>
              <a:t>Next_Rec</a:t>
            </a:r>
            <a:r>
              <a:rPr lang="en-US" sz="2900" dirty="0" smtClean="0"/>
              <a:t>:</a:t>
            </a:r>
            <a:endParaRPr lang="ru-RU" sz="2900" dirty="0" smtClean="0"/>
          </a:p>
          <a:p>
            <a:r>
              <a:rPr lang="en-US" sz="2900" dirty="0" smtClean="0"/>
              <a:t>Add   </a:t>
            </a:r>
            <a:r>
              <a:rPr lang="en-US" sz="2900" dirty="0" smtClean="0"/>
              <a:t>                     </a:t>
            </a:r>
            <a:r>
              <a:rPr lang="en-US" sz="2900" dirty="0" smtClean="0"/>
              <a:t>si,10h</a:t>
            </a:r>
            <a:endParaRPr lang="ru-RU" sz="2900" dirty="0" smtClean="0"/>
          </a:p>
          <a:p>
            <a:r>
              <a:rPr lang="en-US" sz="2900" dirty="0" err="1" smtClean="0"/>
              <a:t>Cmp</a:t>
            </a:r>
            <a:r>
              <a:rPr lang="en-US" sz="2900" dirty="0" smtClean="0"/>
              <a:t> </a:t>
            </a:r>
            <a:r>
              <a:rPr lang="ru-RU" sz="2900" dirty="0" smtClean="0"/>
              <a:t>  </a:t>
            </a:r>
            <a:r>
              <a:rPr lang="en-US" sz="2900" dirty="0" smtClean="0"/>
              <a:t>                    byte </a:t>
            </a:r>
            <a:r>
              <a:rPr lang="en-US" sz="2900" dirty="0" err="1" smtClean="0"/>
              <a:t>ptr</a:t>
            </a:r>
            <a:r>
              <a:rPr lang="ru-RU" sz="2900" dirty="0" smtClean="0"/>
              <a:t>  [</a:t>
            </a:r>
            <a:r>
              <a:rPr lang="en-US" sz="2900" dirty="0" err="1" smtClean="0"/>
              <a:t>si</a:t>
            </a:r>
            <a:r>
              <a:rPr lang="ru-RU" sz="2900" dirty="0" smtClean="0"/>
              <a:t>],80</a:t>
            </a:r>
            <a:r>
              <a:rPr lang="en-US" sz="2900" dirty="0" smtClean="0"/>
              <a:t>h</a:t>
            </a:r>
            <a:r>
              <a:rPr lang="ru-RU" sz="2900" dirty="0" smtClean="0"/>
              <a:t>  </a:t>
            </a:r>
            <a:r>
              <a:rPr lang="en-US" sz="2900" dirty="0" smtClean="0"/>
              <a:t>      </a:t>
            </a:r>
            <a:r>
              <a:rPr lang="ru-RU" sz="2900" dirty="0" smtClean="0"/>
              <a:t>    </a:t>
            </a:r>
            <a:r>
              <a:rPr lang="ru-RU" sz="2900" dirty="0" smtClean="0"/>
              <a:t>;это активный раздел</a:t>
            </a:r>
          </a:p>
          <a:p>
            <a:r>
              <a:rPr lang="en-US" sz="2900" dirty="0" err="1" smtClean="0"/>
              <a:t>Jne</a:t>
            </a:r>
            <a:r>
              <a:rPr lang="en-US" sz="2900" dirty="0" smtClean="0"/>
              <a:t>   </a:t>
            </a:r>
            <a:r>
              <a:rPr lang="en-US" sz="2900" dirty="0" smtClean="0"/>
              <a:t>                       </a:t>
            </a:r>
            <a:r>
              <a:rPr lang="en-US" sz="2900" dirty="0" err="1" smtClean="0"/>
              <a:t>Next_Rec</a:t>
            </a:r>
            <a:r>
              <a:rPr lang="en-US" sz="2900" dirty="0" smtClean="0"/>
              <a:t>                       </a:t>
            </a:r>
            <a:r>
              <a:rPr lang="en-US" sz="2900" dirty="0" smtClean="0"/>
              <a:t>;</a:t>
            </a:r>
            <a:r>
              <a:rPr lang="ru-RU" sz="2900" dirty="0" smtClean="0"/>
              <a:t>в </a:t>
            </a:r>
            <a:r>
              <a:rPr lang="en-US" sz="2900" dirty="0" smtClean="0"/>
              <a:t>Partition Table?</a:t>
            </a:r>
            <a:endParaRPr lang="ru-RU" sz="2900" dirty="0" smtClean="0"/>
          </a:p>
          <a:p>
            <a:r>
              <a:rPr lang="en-US" sz="2900" dirty="0" err="1" smtClean="0"/>
              <a:t>Mov</a:t>
            </a:r>
            <a:r>
              <a:rPr lang="en-US" sz="2900" dirty="0" smtClean="0"/>
              <a:t> </a:t>
            </a:r>
            <a:r>
              <a:rPr lang="ru-RU" sz="2900" dirty="0" smtClean="0"/>
              <a:t>   </a:t>
            </a:r>
            <a:r>
              <a:rPr lang="en-US" sz="2900" dirty="0" smtClean="0"/>
              <a:t>                 </a:t>
            </a:r>
            <a:r>
              <a:rPr lang="ru-RU" sz="2900" dirty="0" smtClean="0"/>
              <a:t>  </a:t>
            </a:r>
            <a:r>
              <a:rPr lang="en-US" sz="2900" dirty="0" err="1" smtClean="0"/>
              <a:t>dx</a:t>
            </a:r>
            <a:r>
              <a:rPr lang="ru-RU" sz="2900" dirty="0" smtClean="0"/>
              <a:t>   [</a:t>
            </a:r>
            <a:r>
              <a:rPr lang="en-US" sz="2900" dirty="0" err="1" smtClean="0"/>
              <a:t>si</a:t>
            </a:r>
            <a:r>
              <a:rPr lang="ru-RU" sz="2900" dirty="0" smtClean="0"/>
              <a:t>]    </a:t>
            </a:r>
            <a:r>
              <a:rPr lang="en-US" sz="2900" dirty="0" smtClean="0"/>
              <a:t>                      </a:t>
            </a:r>
            <a:r>
              <a:rPr lang="ru-RU" sz="2900" dirty="0" smtClean="0"/>
              <a:t> </a:t>
            </a:r>
            <a:r>
              <a:rPr lang="ru-RU" sz="2900" dirty="0" smtClean="0"/>
              <a:t>;Если да то происходит</a:t>
            </a:r>
          </a:p>
          <a:p>
            <a:r>
              <a:rPr lang="en-US" sz="2900" dirty="0" err="1" smtClean="0"/>
              <a:t>Mov</a:t>
            </a:r>
            <a:r>
              <a:rPr lang="en-US" sz="2900" dirty="0" smtClean="0"/>
              <a:t> </a:t>
            </a:r>
            <a:r>
              <a:rPr lang="ru-RU" sz="2900" dirty="0" smtClean="0"/>
              <a:t>   </a:t>
            </a:r>
            <a:r>
              <a:rPr lang="en-US" sz="2900" dirty="0" smtClean="0"/>
              <a:t>                    </a:t>
            </a:r>
            <a:r>
              <a:rPr lang="ru-RU" sz="2900" dirty="0" smtClean="0"/>
              <a:t> </a:t>
            </a:r>
            <a:r>
              <a:rPr lang="en-US" sz="2900" dirty="0" err="1" smtClean="0"/>
              <a:t>cx</a:t>
            </a:r>
            <a:r>
              <a:rPr lang="ru-RU" sz="2900" dirty="0" smtClean="0"/>
              <a:t>[</a:t>
            </a:r>
            <a:r>
              <a:rPr lang="en-US" sz="2900" dirty="0" err="1" smtClean="0"/>
              <a:t>si</a:t>
            </a:r>
            <a:r>
              <a:rPr lang="ru-RU" sz="2900" dirty="0" smtClean="0"/>
              <a:t>+2]       </a:t>
            </a:r>
            <a:r>
              <a:rPr lang="en-US" sz="2900" dirty="0" smtClean="0"/>
              <a:t>                </a:t>
            </a:r>
            <a:r>
              <a:rPr lang="ru-RU" sz="2900" dirty="0" smtClean="0"/>
              <a:t> </a:t>
            </a:r>
            <a:r>
              <a:rPr lang="ru-RU" sz="2900" dirty="0" smtClean="0"/>
              <a:t>;загрузка в регистры</a:t>
            </a:r>
          </a:p>
          <a:p>
            <a:r>
              <a:rPr lang="en-US" sz="2900" dirty="0" err="1" smtClean="0"/>
              <a:t>Mov</a:t>
            </a:r>
            <a:r>
              <a:rPr lang="ru-RU" sz="2900" dirty="0" smtClean="0"/>
              <a:t>  </a:t>
            </a:r>
            <a:r>
              <a:rPr lang="en-US" sz="2900" dirty="0" smtClean="0"/>
              <a:t>                      </a:t>
            </a:r>
            <a:r>
              <a:rPr lang="ru-RU" sz="2900" dirty="0" smtClean="0"/>
              <a:t> </a:t>
            </a:r>
            <a:r>
              <a:rPr lang="en-US" sz="2900" dirty="0" err="1" smtClean="0"/>
              <a:t>bx</a:t>
            </a:r>
            <a:r>
              <a:rPr lang="ru-RU" sz="2900" dirty="0" smtClean="0"/>
              <a:t>[7000</a:t>
            </a:r>
            <a:r>
              <a:rPr lang="en-US" sz="2900" dirty="0" smtClean="0"/>
              <a:t>h</a:t>
            </a:r>
            <a:r>
              <a:rPr lang="ru-RU" sz="2900" dirty="0" smtClean="0"/>
              <a:t>]      </a:t>
            </a:r>
            <a:r>
              <a:rPr lang="en-US" sz="2900" dirty="0" smtClean="0"/>
              <a:t>             </a:t>
            </a:r>
            <a:r>
              <a:rPr lang="ru-RU" sz="2900" dirty="0" smtClean="0"/>
              <a:t> </a:t>
            </a:r>
            <a:r>
              <a:rPr lang="ru-RU" sz="2900" dirty="0" smtClean="0"/>
              <a:t>;координат </a:t>
            </a:r>
            <a:r>
              <a:rPr lang="en-US" sz="2900" dirty="0" smtClean="0"/>
              <a:t>boot</a:t>
            </a:r>
            <a:r>
              <a:rPr lang="ru-RU" sz="2900" dirty="0" smtClean="0"/>
              <a:t>-сектора</a:t>
            </a:r>
          </a:p>
          <a:p>
            <a:r>
              <a:rPr lang="en-US" sz="2900" dirty="0" err="1" smtClean="0"/>
              <a:t>Mov</a:t>
            </a:r>
            <a:r>
              <a:rPr lang="en-US" sz="2900" dirty="0" smtClean="0"/>
              <a:t> </a:t>
            </a:r>
            <a:r>
              <a:rPr lang="en-US" sz="2900" dirty="0" smtClean="0"/>
              <a:t>                     </a:t>
            </a:r>
            <a:r>
              <a:rPr lang="ru-RU" sz="2900" dirty="0" smtClean="0"/>
              <a:t>  </a:t>
            </a:r>
            <a:r>
              <a:rPr lang="en-US" sz="2900" dirty="0" smtClean="0"/>
              <a:t>ax</a:t>
            </a:r>
            <a:r>
              <a:rPr lang="ru-RU" sz="2900" dirty="0" smtClean="0"/>
              <a:t>,201</a:t>
            </a:r>
            <a:r>
              <a:rPr lang="en-US" sz="2900" dirty="0" smtClean="0"/>
              <a:t>h</a:t>
            </a:r>
            <a:r>
              <a:rPr lang="ru-RU" sz="2900" dirty="0" smtClean="0"/>
              <a:t>                  </a:t>
            </a:r>
            <a:r>
              <a:rPr lang="en-US" sz="2900" dirty="0" smtClean="0"/>
              <a:t>         </a:t>
            </a:r>
            <a:r>
              <a:rPr lang="ru-RU" sz="2900" dirty="0" smtClean="0"/>
              <a:t> </a:t>
            </a:r>
            <a:r>
              <a:rPr lang="ru-RU" sz="2900" dirty="0" smtClean="0"/>
              <a:t>;активного раздела и </a:t>
            </a:r>
          </a:p>
          <a:p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ru-RU" sz="2900" dirty="0" smtClean="0"/>
              <a:t> </a:t>
            </a:r>
            <a:r>
              <a:rPr lang="en-US" sz="2900" dirty="0" smtClean="0"/>
              <a:t>                       </a:t>
            </a:r>
            <a:r>
              <a:rPr lang="ru-RU" sz="2900" dirty="0" smtClean="0"/>
              <a:t> </a:t>
            </a:r>
            <a:r>
              <a:rPr lang="ru-RU" sz="2900" dirty="0" smtClean="0"/>
              <a:t>13</a:t>
            </a:r>
            <a:r>
              <a:rPr lang="en-US" sz="2900" dirty="0" smtClean="0"/>
              <a:t>h</a:t>
            </a:r>
            <a:r>
              <a:rPr lang="ru-RU" sz="2900" dirty="0" smtClean="0"/>
              <a:t>                         </a:t>
            </a:r>
            <a:r>
              <a:rPr lang="en-US" sz="2900" dirty="0" smtClean="0"/>
              <a:t>          </a:t>
            </a:r>
            <a:r>
              <a:rPr lang="ru-RU" sz="2900" dirty="0" smtClean="0"/>
              <a:t> </a:t>
            </a:r>
            <a:r>
              <a:rPr lang="ru-RU" sz="2900" dirty="0" smtClean="0"/>
              <a:t>;чтение его в память  по</a:t>
            </a:r>
          </a:p>
          <a:p>
            <a:r>
              <a:rPr lang="en-US" sz="2900" dirty="0" smtClean="0"/>
              <a:t>. . .                           </a:t>
            </a:r>
            <a:r>
              <a:rPr lang="en-US" sz="2900" dirty="0" smtClean="0"/>
              <a:t>                                       </a:t>
            </a:r>
            <a:r>
              <a:rPr lang="en-US" sz="2900" dirty="0" smtClean="0"/>
              <a:t>;</a:t>
            </a:r>
            <a:r>
              <a:rPr lang="ru-RU" sz="2900" dirty="0" smtClean="0"/>
              <a:t>адресу</a:t>
            </a:r>
            <a:r>
              <a:rPr lang="en-US" sz="2900" dirty="0" smtClean="0"/>
              <a:t>  </a:t>
            </a:r>
            <a:r>
              <a:rPr lang="en-US" sz="2900" dirty="0" smtClean="0"/>
              <a:t>0:7000</a:t>
            </a:r>
            <a:endParaRPr lang="ru-RU" sz="2900" dirty="0" smtClean="0"/>
          </a:p>
          <a:p>
            <a:r>
              <a:rPr lang="en-US" sz="2900" dirty="0" err="1" smtClean="0"/>
              <a:t>Jmp</a:t>
            </a:r>
            <a:r>
              <a:rPr lang="en-US" sz="2900" dirty="0" smtClean="0"/>
              <a:t>    </a:t>
            </a:r>
            <a:r>
              <a:rPr lang="en-US" sz="2900" dirty="0" smtClean="0"/>
              <a:t>                       short  </a:t>
            </a:r>
            <a:r>
              <a:rPr lang="en-US" sz="2900" dirty="0" smtClean="0"/>
              <a:t>loo_11</a:t>
            </a:r>
            <a:endParaRPr lang="ru-RU" sz="2900" dirty="0" smtClean="0"/>
          </a:p>
          <a:p>
            <a:r>
              <a:rPr lang="en-US" sz="2900" dirty="0" err="1" smtClean="0"/>
              <a:t>From_FDD</a:t>
            </a:r>
            <a:r>
              <a:rPr lang="en-US" sz="2900" dirty="0" smtClean="0"/>
              <a:t>                  </a:t>
            </a:r>
            <a:r>
              <a:rPr lang="ru-RU" sz="2900" dirty="0" smtClean="0"/>
              <a:t>                              </a:t>
            </a:r>
            <a:r>
              <a:rPr lang="en-US" sz="2900" dirty="0" smtClean="0"/>
              <a:t>  </a:t>
            </a:r>
            <a:r>
              <a:rPr lang="en-US" sz="2900" dirty="0" smtClean="0"/>
              <a:t>;</a:t>
            </a:r>
            <a:r>
              <a:rPr lang="ru-RU" sz="2900" dirty="0" smtClean="0"/>
              <a:t>фрагмент эмуляции загрузки</a:t>
            </a:r>
          </a:p>
          <a:p>
            <a:r>
              <a:rPr lang="ru-RU" sz="2900" dirty="0" smtClean="0"/>
              <a:t>. . .                          </a:t>
            </a:r>
            <a:r>
              <a:rPr lang="ru-RU" sz="2900" dirty="0" smtClean="0"/>
              <a:t>                                      </a:t>
            </a:r>
            <a:r>
              <a:rPr lang="ru-RU" sz="2900" dirty="0" smtClean="0"/>
              <a:t>;с дискеты(пропущен) </a:t>
            </a:r>
          </a:p>
          <a:p>
            <a:r>
              <a:rPr lang="en-US" sz="2900" dirty="0" smtClean="0"/>
              <a:t>Loc</a:t>
            </a:r>
            <a:r>
              <a:rPr lang="ru-RU" sz="2900" dirty="0" smtClean="0"/>
              <a:t>_11:</a:t>
            </a:r>
          </a:p>
          <a:p>
            <a:r>
              <a:rPr lang="ru-RU" sz="2900" dirty="0" smtClean="0"/>
              <a:t>        . . . .</a:t>
            </a:r>
          </a:p>
          <a:p>
            <a:r>
              <a:rPr lang="en-US" sz="2900" dirty="0" smtClean="0"/>
              <a:t>Db   </a:t>
            </a:r>
            <a:r>
              <a:rPr lang="en-US" sz="2900" dirty="0" smtClean="0"/>
              <a:t>                   </a:t>
            </a:r>
            <a:r>
              <a:rPr lang="en-US" sz="2900" dirty="0" smtClean="0"/>
              <a:t>0Eah                      </a:t>
            </a:r>
            <a:r>
              <a:rPr lang="ru-RU" sz="2900" dirty="0" smtClean="0"/>
              <a:t>            </a:t>
            </a:r>
            <a:r>
              <a:rPr lang="en-US" sz="2900" dirty="0" smtClean="0"/>
              <a:t> </a:t>
            </a:r>
            <a:r>
              <a:rPr lang="en-US" sz="2900" dirty="0" smtClean="0"/>
              <a:t>;JMP   0000 7000h</a:t>
            </a:r>
            <a:endParaRPr lang="ru-RU" sz="2900" dirty="0" smtClean="0"/>
          </a:p>
          <a:p>
            <a:r>
              <a:rPr lang="en-US" sz="2900" dirty="0" err="1" smtClean="0"/>
              <a:t>Dw</a:t>
            </a:r>
            <a:r>
              <a:rPr lang="en-US" sz="2900" dirty="0" smtClean="0"/>
              <a:t>    </a:t>
            </a:r>
            <a:r>
              <a:rPr lang="en-US" sz="2900" dirty="0" smtClean="0"/>
              <a:t>                 </a:t>
            </a:r>
            <a:r>
              <a:rPr lang="en-US" sz="2900" dirty="0" smtClean="0"/>
              <a:t>7000h   0000      </a:t>
            </a:r>
            <a:r>
              <a:rPr lang="ru-RU" sz="2900" dirty="0" smtClean="0"/>
              <a:t>                 </a:t>
            </a:r>
            <a:r>
              <a:rPr lang="en-US" sz="2900" dirty="0" smtClean="0"/>
              <a:t> </a:t>
            </a:r>
            <a:r>
              <a:rPr lang="en-US" sz="2900" dirty="0" smtClean="0"/>
              <a:t>;</a:t>
            </a:r>
            <a:endParaRPr lang="ru-RU" sz="2900" dirty="0" smtClean="0"/>
          </a:p>
          <a:p>
            <a:r>
              <a:rPr lang="en-US" sz="2900" dirty="0" smtClean="0"/>
              <a:t>                    . . . . </a:t>
            </a:r>
            <a:endParaRPr lang="ru-RU" sz="2900" dirty="0" smtClean="0"/>
          </a:p>
          <a:p>
            <a:r>
              <a:rPr lang="en-US" sz="2900" dirty="0" err="1" smtClean="0"/>
              <a:t>Ptable</a:t>
            </a:r>
            <a:r>
              <a:rPr lang="en-US" sz="2900" dirty="0" smtClean="0"/>
              <a:t>  </a:t>
            </a:r>
            <a:r>
              <a:rPr lang="en-US" sz="2900" dirty="0" smtClean="0"/>
              <a:t>               </a:t>
            </a:r>
            <a:r>
              <a:rPr lang="en-US" sz="2900" dirty="0" smtClean="0"/>
              <a:t>db    64 dup (?)         </a:t>
            </a:r>
            <a:r>
              <a:rPr lang="ru-RU" sz="2900" smtClean="0"/>
              <a:t>         </a:t>
            </a:r>
            <a:r>
              <a:rPr lang="en-US" sz="2900" smtClean="0"/>
              <a:t>  </a:t>
            </a:r>
            <a:r>
              <a:rPr lang="en-US" sz="2900" dirty="0" smtClean="0"/>
              <a:t>;Partition Table</a:t>
            </a:r>
            <a:endParaRPr lang="ru-RU" sz="2900" dirty="0" smtClean="0"/>
          </a:p>
          <a:p>
            <a:r>
              <a:rPr lang="en-US" sz="2900" dirty="0" smtClean="0"/>
              <a:t>              </a:t>
            </a:r>
            <a:r>
              <a:rPr lang="en-US" sz="2900" dirty="0" smtClean="0"/>
              <a:t>                </a:t>
            </a:r>
            <a:r>
              <a:rPr lang="en-US" sz="2900" dirty="0" err="1" smtClean="0"/>
              <a:t>Dw</a:t>
            </a:r>
            <a:r>
              <a:rPr lang="en-US" sz="2900" dirty="0" smtClean="0"/>
              <a:t>     0AA55h                  ;C</a:t>
            </a:r>
            <a:r>
              <a:rPr lang="ru-RU" sz="2900" dirty="0" err="1" smtClean="0"/>
              <a:t>игнатура</a:t>
            </a:r>
            <a:r>
              <a:rPr lang="ru-RU" sz="2900" dirty="0" smtClean="0"/>
              <a:t> загрузочного сектора</a:t>
            </a:r>
          </a:p>
          <a:p>
            <a:r>
              <a:rPr lang="en-US" sz="2900" dirty="0" smtClean="0"/>
              <a:t> </a:t>
            </a:r>
            <a:r>
              <a:rPr lang="en-US" sz="2900" dirty="0" smtClean="0"/>
              <a:t>               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 42% содержат откровенно деструктивные, направленные на</a:t>
            </a:r>
            <a:r>
              <a:rPr lang="en-US" sz="2000" dirty="0" smtClean="0"/>
              <a:t> </a:t>
            </a:r>
            <a:r>
              <a:rPr lang="ru-RU" sz="2000" dirty="0" smtClean="0"/>
              <a:t>уничтожение и блокирование информации процедуры;</a:t>
            </a:r>
          </a:p>
          <a:p>
            <a:r>
              <a:rPr lang="ru-RU" sz="2000" dirty="0" smtClean="0"/>
              <a:t> 40% демонстрируют на экране видеоэффекты, то есть изображают надписи и картинки;</a:t>
            </a:r>
            <a:endParaRPr lang="en-US" sz="2000" dirty="0" smtClean="0"/>
          </a:p>
          <a:p>
            <a:r>
              <a:rPr lang="ru-RU" sz="2000" dirty="0" smtClean="0"/>
              <a:t>8% изменяют системную информацию, пытаясь предотвратить</a:t>
            </a:r>
            <a:r>
              <a:rPr lang="en-US" sz="2000" dirty="0" smtClean="0"/>
              <a:t> </a:t>
            </a:r>
            <a:r>
              <a:rPr lang="ru-RU" sz="2000" dirty="0" smtClean="0"/>
              <a:t>свое обнаружение и удаление;</a:t>
            </a:r>
          </a:p>
          <a:p>
            <a:r>
              <a:rPr lang="ru-RU" sz="2000" dirty="0" smtClean="0"/>
              <a:t> 6% содержат ошибки, способные помешать нормальной работе</a:t>
            </a:r>
            <a:r>
              <a:rPr lang="en-US" sz="2000" dirty="0" smtClean="0"/>
              <a:t> </a:t>
            </a:r>
            <a:r>
              <a:rPr lang="ru-RU" sz="2000" dirty="0" smtClean="0"/>
              <a:t>на компьютере;</a:t>
            </a:r>
          </a:p>
          <a:p>
            <a:r>
              <a:rPr lang="ru-RU" sz="2000" dirty="0" smtClean="0"/>
              <a:t> 2% демонстрируют </a:t>
            </a:r>
            <a:r>
              <a:rPr lang="ru-RU" sz="2000" dirty="0" err="1" smtClean="0"/>
              <a:t>аудиоэффекты</a:t>
            </a:r>
            <a:r>
              <a:rPr lang="ru-RU" sz="2000" dirty="0" smtClean="0"/>
              <a:t>, то есть проигрывают какие</a:t>
            </a:r>
          </a:p>
          <a:p>
            <a:r>
              <a:rPr lang="ru-RU" sz="2000" dirty="0" smtClean="0"/>
              <a:t>то мелодии или просто пищат динамиком.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r>
              <a:rPr lang="ru-RU" sz="2000" dirty="0" smtClean="0"/>
              <a:t>И есть еще 26% вирусов, которые не делают ничего из вышеперечисленного и поэтому могут считаться относительно незаметными и</a:t>
            </a:r>
            <a:r>
              <a:rPr lang="en-US" sz="2000" dirty="0" smtClean="0"/>
              <a:t> </a:t>
            </a:r>
            <a:r>
              <a:rPr lang="ru-RU" sz="2000" dirty="0" smtClean="0"/>
              <a:t>безобидными.</a:t>
            </a:r>
            <a:endParaRPr lang="en-US" sz="2000" dirty="0" smtClean="0"/>
          </a:p>
          <a:p>
            <a:pPr marL="0" indent="358775">
              <a:buNone/>
            </a:pPr>
            <a:r>
              <a:rPr lang="ru-RU" sz="2000" dirty="0" smtClean="0"/>
              <a:t>Известны случаи, когда загрузочные</a:t>
            </a:r>
            <a:r>
              <a:rPr lang="en-US" sz="2000" dirty="0" smtClean="0"/>
              <a:t> </a:t>
            </a:r>
            <a:r>
              <a:rPr lang="ru-RU" sz="2000" dirty="0" smtClean="0"/>
              <a:t>вирусы, находясь в латентном состоянии, оставались в загрузочных</a:t>
            </a:r>
            <a:r>
              <a:rPr lang="en-US" sz="2000" dirty="0" smtClean="0"/>
              <a:t> </a:t>
            </a:r>
            <a:r>
              <a:rPr lang="ru-RU" sz="2000" dirty="0" smtClean="0"/>
              <a:t>секторах активно используемого винчестера по 7–10 лет и обнаруживались лишь случайно.</a:t>
            </a:r>
            <a:endParaRPr lang="en-US" sz="2000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b="1" dirty="0" smtClean="0"/>
                <a:t>Проявления загрузочных вирусов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Первая современная программа этого класса-</a:t>
            </a:r>
            <a:r>
              <a:rPr lang="en-US" dirty="0" err="1" smtClean="0"/>
              <a:t>Sinowal</a:t>
            </a:r>
            <a:r>
              <a:rPr lang="ru-RU" dirty="0" smtClean="0"/>
              <a:t> появилась в 2007 г.</a:t>
            </a:r>
          </a:p>
          <a:p>
            <a:r>
              <a:rPr lang="ru-RU" dirty="0" smtClean="0"/>
              <a:t>По устройству и назначению стартовый фрагмент </a:t>
            </a:r>
            <a:r>
              <a:rPr lang="ru-RU" dirty="0" err="1" smtClean="0"/>
              <a:t>буткитов,расположенный</a:t>
            </a:r>
            <a:r>
              <a:rPr lang="ru-RU" dirty="0" smtClean="0"/>
              <a:t> в </a:t>
            </a:r>
            <a:r>
              <a:rPr lang="en-US" dirty="0" smtClean="0"/>
              <a:t>MBR </a:t>
            </a:r>
            <a:r>
              <a:rPr lang="ru-RU" dirty="0" smtClean="0"/>
              <a:t>винчестера почти ничем не отличается от загрузочных вирусов.</a:t>
            </a:r>
          </a:p>
          <a:p>
            <a:r>
              <a:rPr lang="ru-RU" dirty="0" smtClean="0"/>
              <a:t>Отличие </a:t>
            </a:r>
            <a:r>
              <a:rPr lang="ru-RU" dirty="0" err="1" smtClean="0"/>
              <a:t>буткитов</a:t>
            </a:r>
            <a:r>
              <a:rPr lang="ru-RU" dirty="0" smtClean="0"/>
              <a:t> от классических вирусов- чтение с диска целой группы секторов.</a:t>
            </a:r>
            <a:endParaRPr lang="ru-RU" dirty="0"/>
          </a:p>
        </p:txBody>
      </p:sp>
      <p:grpSp>
        <p:nvGrpSpPr>
          <p:cNvPr id="4" name="Группа 19"/>
          <p:cNvGrpSpPr>
            <a:grpSpLocks noGrp="1"/>
          </p:cNvGrpSpPr>
          <p:nvPr>
            <p:ph type="title"/>
          </p:nvPr>
        </p:nvGrpSpPr>
        <p:grpSpPr>
          <a:xfrm>
            <a:off x="323528" y="980728"/>
            <a:ext cx="8424936" cy="648072"/>
            <a:chOff x="1187450" y="1893011"/>
            <a:chExt cx="6769322" cy="41203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219940" y="1982892"/>
              <a:ext cx="6736832" cy="319401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000" b="1" dirty="0" err="1" smtClean="0"/>
                <a:t>Bootkit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187450" y="1893011"/>
              <a:ext cx="392113" cy="412039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 </a:t>
            </a:r>
            <a:endParaRPr lang="ru-RU" sz="64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Cli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 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bx,bx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 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 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ss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,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 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    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установка новой области . . . </a:t>
            </a: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[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ss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:7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BFEh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],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sp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;под стек</a:t>
            </a: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sp,7BFEh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Push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ds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Pushad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Cld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ds,bx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        ;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откусывание</a:t>
            </a:r>
          </a:p>
          <a:p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Sub       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word  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ptr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[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si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],2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 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;  … 2048 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байтов </a:t>
            </a:r>
            <a:r>
              <a:rPr lang="ru-RU" sz="7200" dirty="0" smtClean="0">
                <a:latin typeface="Arial Cyr" pitchFamily="34" charset="0"/>
                <a:cs typeface="Arial Cyr" pitchFamily="34" charset="0"/>
              </a:rPr>
              <a:t>памяти</a:t>
            </a:r>
            <a:endParaRPr lang="en-US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Lodsw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Sh1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ax,6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es,ax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 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si,7000h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7200" dirty="0" smtClean="0">
                <a:latin typeface="Arial Cyr" pitchFamily="34" charset="0"/>
                <a:cs typeface="Arial Cyr" pitchFamily="34" charset="0"/>
              </a:rPr>
              <a:t>             </a:t>
            </a:r>
            <a:r>
              <a:rPr lang="en-US" sz="7200" dirty="0" err="1" smtClean="0">
                <a:latin typeface="Arial Cyr" pitchFamily="34" charset="0"/>
                <a:cs typeface="Arial Cyr" pitchFamily="34" charset="0"/>
              </a:rPr>
              <a:t>di,di</a:t>
            </a:r>
            <a:endParaRPr lang="ru-RU" sz="7200" dirty="0" smtClean="0">
              <a:latin typeface="Arial Cyr" pitchFamily="34" charset="0"/>
              <a:cs typeface="Arial Cyr" pitchFamily="34" charset="0"/>
            </a:endParaRPr>
          </a:p>
          <a:p>
            <a:endParaRPr lang="ru-RU" sz="8000" dirty="0" smtClean="0">
              <a:latin typeface="Arial Cyr" pitchFamily="34" charset="0"/>
              <a:cs typeface="Arial Cyr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5100638" y="1920875"/>
            <a:ext cx="4043362" cy="4937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400" dirty="0" smtClean="0">
                <a:latin typeface="Arial Cyr" pitchFamily="34" charset="0"/>
                <a:cs typeface="Arial Cyr" pitchFamily="34" charset="0"/>
              </a:rPr>
              <a:t> </a:t>
            </a:r>
            <a:endParaRPr lang="ru-RU" sz="6400" dirty="0" smtClean="0">
              <a:latin typeface="Arial Cyr" pitchFamily="34" charset="0"/>
              <a:cs typeface="Arial Cyr" pitchFamily="34" charset="0"/>
            </a:endParaRPr>
          </a:p>
          <a:p>
            <a:endParaRPr lang="ru-RU" sz="6400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grpSp>
        <p:nvGrpSpPr>
          <p:cNvPr id="12" name="Группа 19"/>
          <p:cNvGrpSpPr/>
          <p:nvPr/>
        </p:nvGrpSpPr>
        <p:grpSpPr>
          <a:xfrm>
            <a:off x="251520" y="980728"/>
            <a:ext cx="8643998" cy="498667"/>
            <a:chOff x="1187450" y="1847850"/>
            <a:chExt cx="6769322" cy="498667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000" b="1" dirty="0" smtClean="0"/>
                <a:t>SINOWAL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ecx,256                             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;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копирование себя в .  . </a:t>
            </a:r>
          </a:p>
          <a:p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Rep        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sw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               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; …откусанную память</a:t>
            </a: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ax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,0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x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202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             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;считывание в </a:t>
            </a:r>
            <a:r>
              <a:rPr lang="ru-RU" sz="3200" dirty="0" err="1" smtClean="0">
                <a:latin typeface="Arial Cyr" pitchFamily="34" charset="0"/>
                <a:cs typeface="Arial Cyr" pitchFamily="34" charset="0"/>
              </a:rPr>
              <a:t>отк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. память…..</a:t>
            </a: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cl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,61  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               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;   двух </a:t>
            </a:r>
            <a:r>
              <a:rPr lang="ru-RU" sz="3200" dirty="0" err="1" smtClean="0">
                <a:latin typeface="Arial Cyr" pitchFamily="34" charset="0"/>
                <a:cs typeface="Arial Cyr" pitchFamily="34" charset="0"/>
              </a:rPr>
              <a:t>секторов,начиная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с {0,0,61}</a:t>
            </a: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dx,80h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bx,di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Int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13h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Xor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bx,bx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eax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,[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+13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h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*4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]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      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;Установка нового</a:t>
            </a: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[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bx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+13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h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*4],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word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New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_13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;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…обработчика  прерывания  13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h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[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es:Save_13+3],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eax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Mov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[bx+13h*4+2],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es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Push          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es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              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  ;  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Переход в….</a:t>
            </a:r>
          </a:p>
          <a:p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Push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offset </a:t>
            </a:r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New_Position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</a:t>
            </a:r>
            <a:r>
              <a:rPr lang="en-US" sz="3200" dirty="0" smtClean="0">
                <a:latin typeface="Arial Cyr" pitchFamily="34" charset="0"/>
                <a:cs typeface="Arial Cyr" pitchFamily="34" charset="0"/>
              </a:rPr>
              <a:t>        ;,…..</a:t>
            </a:r>
            <a:r>
              <a:rPr lang="ru-RU" sz="3200" dirty="0" smtClean="0">
                <a:latin typeface="Arial Cyr" pitchFamily="34" charset="0"/>
                <a:cs typeface="Arial Cyr" pitchFamily="34" charset="0"/>
              </a:rPr>
              <a:t>откусанную память</a:t>
            </a:r>
          </a:p>
          <a:p>
            <a:r>
              <a:rPr lang="en-US" sz="3200" dirty="0" err="1" smtClean="0">
                <a:latin typeface="Arial Cyr" pitchFamily="34" charset="0"/>
                <a:cs typeface="Arial Cyr" pitchFamily="34" charset="0"/>
              </a:rPr>
              <a:t>retr</a:t>
            </a:r>
            <a:endParaRPr lang="ru-RU" sz="3200" dirty="0" smtClean="0">
              <a:latin typeface="Arial Cyr" pitchFamily="34" charset="0"/>
              <a:cs typeface="Arial Cyr" pitchFamily="34" charset="0"/>
            </a:endParaRPr>
          </a:p>
          <a:p>
            <a:endParaRPr lang="ru-RU" dirty="0"/>
          </a:p>
        </p:txBody>
      </p:sp>
      <p:grpSp>
        <p:nvGrpSpPr>
          <p:cNvPr id="4" name="Группа 19"/>
          <p:cNvGrpSpPr>
            <a:grpSpLocks noGrp="1"/>
          </p:cNvGrpSpPr>
          <p:nvPr>
            <p:ph type="title"/>
          </p:nvPr>
        </p:nvGrpSpPr>
        <p:grpSpPr>
          <a:xfrm>
            <a:off x="467544" y="870630"/>
            <a:ext cx="8229600" cy="486293"/>
            <a:chOff x="1187450" y="1962557"/>
            <a:chExt cx="6769322" cy="342494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219940" y="1998971"/>
              <a:ext cx="6736832" cy="287246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000" b="1" dirty="0" smtClean="0"/>
                <a:t>SINOWAL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187450" y="1962557"/>
              <a:ext cx="392113" cy="34249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214974"/>
          </a:xfrm>
        </p:spPr>
        <p:txBody>
          <a:bodyPr>
            <a:normAutofit fontScale="92500" lnSpcReduction="10000"/>
          </a:bodyPr>
          <a:lstStyle/>
          <a:p>
            <a:pPr marL="0" indent="358775">
              <a:buNone/>
            </a:pPr>
            <a:r>
              <a:rPr lang="ru-RU" sz="2000" dirty="0" smtClean="0"/>
              <a:t>По умолчанию в сектор имеет стандартный размер 512 байт.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marL="0" indent="358775">
              <a:buNone/>
            </a:pPr>
            <a:r>
              <a:rPr lang="ru-RU" sz="2000" b="1" dirty="0" smtClean="0"/>
              <a:t>Формула пересчета из CHS в LBA выглядит следующим образом:</a:t>
            </a:r>
          </a:p>
          <a:p>
            <a:pPr algn="ctr">
              <a:buNone/>
            </a:pPr>
            <a:r>
              <a:rPr lang="pl-PL" sz="2800" i="1" dirty="0" smtClean="0"/>
              <a:t>NLBA = NsNhc + Nsh + s – 1,</a:t>
            </a:r>
          </a:p>
          <a:p>
            <a:pPr marL="0" indent="358775" algn="just">
              <a:buNone/>
            </a:pPr>
            <a:r>
              <a:rPr lang="ru-RU" sz="2000" dirty="0" smtClean="0"/>
              <a:t>где </a:t>
            </a:r>
            <a:r>
              <a:rPr lang="ru-RU" sz="2000" i="1" dirty="0" smtClean="0"/>
              <a:t>NLBA – абсолютный номер сектора (начиная с 0); </a:t>
            </a:r>
            <a:endParaRPr lang="en-US" sz="2000" i="1" dirty="0" smtClean="0"/>
          </a:p>
          <a:p>
            <a:pPr marL="0" indent="358775" algn="just">
              <a:buNone/>
            </a:pPr>
            <a:r>
              <a:rPr lang="ru-RU" sz="2000" i="1" dirty="0" err="1" smtClean="0"/>
              <a:t>Ns</a:t>
            </a:r>
            <a:r>
              <a:rPr lang="ru-RU" sz="2000" i="1" dirty="0" smtClean="0"/>
              <a:t> – количество </a:t>
            </a:r>
            <a:r>
              <a:rPr lang="ru-RU" sz="2000" dirty="0" smtClean="0"/>
              <a:t>секторов на дорожке; </a:t>
            </a:r>
            <a:r>
              <a:rPr lang="ru-RU" sz="2000" i="1" dirty="0" err="1" smtClean="0"/>
              <a:t>Nh</a:t>
            </a:r>
            <a:r>
              <a:rPr lang="ru-RU" sz="2000" i="1" dirty="0" smtClean="0"/>
              <a:t> – количество головок (рабочих поверхно</a:t>
            </a:r>
            <a:r>
              <a:rPr lang="ru-RU" sz="2000" dirty="0" smtClean="0"/>
              <a:t>стей);</a:t>
            </a:r>
            <a:endParaRPr lang="en-US" sz="2000" dirty="0" smtClean="0"/>
          </a:p>
          <a:p>
            <a:pPr marL="0" indent="358775" algn="just">
              <a:buNone/>
            </a:pPr>
            <a:r>
              <a:rPr lang="ru-RU" sz="2000" dirty="0" smtClean="0"/>
              <a:t> 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h</a:t>
            </a:r>
            <a:r>
              <a:rPr lang="ru-RU" sz="2000" i="1" dirty="0" smtClean="0"/>
              <a:t> и </a:t>
            </a:r>
            <a:r>
              <a:rPr lang="ru-RU" sz="2000" i="1" dirty="0" err="1" smtClean="0"/>
              <a:t>s</a:t>
            </a:r>
            <a:r>
              <a:rPr lang="ru-RU" sz="2000" i="1" dirty="0" smtClean="0"/>
              <a:t> – номер дорожки, номер головки и номер сектора на </a:t>
            </a:r>
            <a:r>
              <a:rPr lang="ru-RU" sz="2000" dirty="0" smtClean="0"/>
              <a:t>дорожке соответственно.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Адресация секторов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700808"/>
          <a:ext cx="8501122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CHS-</a:t>
                      </a:r>
                      <a:r>
                        <a:rPr kumimoji="0" lang="ru-RU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адресация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LBA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«абсолютная» адресация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англ.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cylinder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цилиндр,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головка чтения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записи, 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 – 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сектор. 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Первый сектор на дисковом устройстве, в котором располагается  программа начальной загрузки, имеет координаты {0,0,1}.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англ.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Логический адрес блока. </a:t>
                      </a:r>
                    </a:p>
                    <a:p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Последовательные номера блоков 0, 1, 2 и т.д..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endParaRPr lang="ru-RU" sz="2000" dirty="0" smtClean="0"/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дисковым устройством через контроллер дисковода;</a:t>
            </a:r>
          </a:p>
          <a:p>
            <a:pPr marL="0" indent="3571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дисковым устройством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ROM BIOS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Начальная загрузка операционных систем использует только средства стандартных процедур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8775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работы с дисками используется программное прерывание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BIOS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Частично  для работы с дискетами можно использовать прерывание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40h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Работа с дисковыми устройствами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038600" cy="4434840"/>
          </a:xfrm>
        </p:spPr>
        <p:txBody>
          <a:bodyPr>
            <a:noAutofit/>
          </a:bodyPr>
          <a:lstStyle/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00h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сброс устройства;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дать статус ошибки последней операции;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чтение сектора;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03h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запись сектора;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04h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проверка секторов;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05h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форматирование дорожки;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06h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форматирование дорожки с проверкой на битые сектора;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07h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форматирование диска начиная с заданной дорожки;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08h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получение параметров диска;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09h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инициализация параметров диска;</a:t>
            </a:r>
          </a:p>
          <a:p>
            <a:pPr marL="0" indent="3571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Ah -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длинное чтение;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0Bh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длинная запись; </a:t>
            </a: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0Ch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искать цилиндр; </a:t>
            </a:r>
          </a:p>
          <a:p>
            <a:pPr marL="0" indent="357188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Dh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сброс устройства;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endParaRPr lang="ru-RU" sz="16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211960" y="1556792"/>
            <a:ext cx="4316288" cy="4434840"/>
          </a:xfrm>
        </p:spPr>
        <p:txBody>
          <a:bodyPr>
            <a:noAutofit/>
          </a:bodyPr>
          <a:lstStyle/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0Eh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читать буфер секторов;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0Fh -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писать буфер секторов;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10h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проверить готовность устройства;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11h -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рекалибровать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устройство;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12h -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Диагностика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RAM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контроллера;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13h –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Диагностика устройства;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14h –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Внутренняя диагностика контроллера;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15h –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Читать тип диска (недоступна в XT BIOS);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16h –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Читать статус замены диска;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17h –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Установить тип дискеты (используется перед операцией форматирования);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18h –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Установить тип диска (используется перед операцией форматирования);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20h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Получить тип дискеты. 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179512" y="908720"/>
            <a:ext cx="8602510" cy="470595"/>
            <a:chOff x="990479" y="2396530"/>
            <a:chExt cx="6736832" cy="470595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990479" y="2396530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Прерывание 13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h (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классический набор функций)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990479" y="239653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Функция «0» - сброс устройства.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Номер функции 0 в регистр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AH.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Вход: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DL - номер устройства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Выход: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Carry-флаг=1 при ошибке и код ошибки диска в AH.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Вызывает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рекалибрацию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контроллера, головки диска устанавливаются на нулевой трек.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некоторых системах, в случае, если на одной линии расположено два диска (конфигурация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Slave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запрос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реколибрацию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выполняется обоими дисками.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530040"/>
            <a:chOff x="1187450" y="1847850"/>
            <a:chExt cx="6769322" cy="530040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07295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Пример описания функций прерывания 13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11137</TotalTime>
  <Words>3516</Words>
  <Application>Microsoft Office PowerPoint</Application>
  <PresentationFormat>Экран (4:3)</PresentationFormat>
  <Paragraphs>859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Поток</vt:lpstr>
      <vt:lpstr>Кафедра Защищенных систем связи Malware  (Вредоносное ПО)  Лекция 3. Загрузочные вирусы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Слайд 4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Слайд 25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Слайд 48</vt:lpstr>
      <vt:lpstr>Слайд 49</vt:lpstr>
      <vt:lpstr>Кафедра Защищенных систем связи  Malware (Вредоносное ПО)</vt:lpstr>
      <vt:lpstr>Слайд 51</vt:lpstr>
      <vt:lpstr>Слайд 52</vt:lpstr>
      <vt:lpstr>Кафедра Защищенных систем связи  Malware (Вредоносное ПО)</vt:lpstr>
      <vt:lpstr>Слайд 54</vt:lpstr>
      <vt:lpstr>Слайд 55</vt:lpstr>
      <vt:lpstr>Слайд 56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Виктория</cp:lastModifiedBy>
  <cp:revision>425</cp:revision>
  <dcterms:created xsi:type="dcterms:W3CDTF">2015-10-10T17:01:06Z</dcterms:created>
  <dcterms:modified xsi:type="dcterms:W3CDTF">2017-07-13T04:47:53Z</dcterms:modified>
</cp:coreProperties>
</file>